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56" r:id="rId4"/>
    <p:sldId id="262" r:id="rId5"/>
    <p:sldId id="258" r:id="rId6"/>
    <p:sldId id="301" r:id="rId7"/>
    <p:sldId id="277" r:id="rId8"/>
    <p:sldId id="264" r:id="rId9"/>
    <p:sldId id="266" r:id="rId10"/>
    <p:sldId id="260" r:id="rId11"/>
    <p:sldId id="267" r:id="rId12"/>
    <p:sldId id="268" r:id="rId13"/>
    <p:sldId id="270" r:id="rId14"/>
    <p:sldId id="271" r:id="rId15"/>
    <p:sldId id="272" r:id="rId16"/>
    <p:sldId id="274" r:id="rId17"/>
    <p:sldId id="275" r:id="rId18"/>
    <p:sldId id="293" r:id="rId19"/>
    <p:sldId id="302" r:id="rId20"/>
    <p:sldId id="295" r:id="rId21"/>
    <p:sldId id="296" r:id="rId22"/>
    <p:sldId id="284" r:id="rId23"/>
    <p:sldId id="287" r:id="rId24"/>
    <p:sldId id="288" r:id="rId25"/>
    <p:sldId id="290" r:id="rId26"/>
    <p:sldId id="298" r:id="rId27"/>
    <p:sldId id="280" r:id="rId28"/>
    <p:sldId id="289" r:id="rId29"/>
    <p:sldId id="291" r:id="rId30"/>
    <p:sldId id="292" r:id="rId31"/>
    <p:sldId id="285" r:id="rId32"/>
    <p:sldId id="286" r:id="rId33"/>
    <p:sldId id="281" r:id="rId34"/>
    <p:sldId id="299"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9900"/>
    <a:srgbClr val="E5F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4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25EFAB-2C84-488B-B3ED-3D058005E7F1}"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EFAB-2C84-488B-B3ED-3D058005E7F1}"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EFAB-2C84-488B-B3ED-3D058005E7F1}"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5EFAB-2C84-488B-B3ED-3D058005E7F1}"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5EFAB-2C84-488B-B3ED-3D058005E7F1}" type="datetimeFigureOut">
              <a:rPr lang="en-US" smtClean="0"/>
              <a:pPr/>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25EFAB-2C84-488B-B3ED-3D058005E7F1}"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5EFAB-2C84-488B-B3ED-3D058005E7F1}" type="datetimeFigureOut">
              <a:rPr lang="en-US" smtClean="0"/>
              <a:pPr/>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5EFAB-2C84-488B-B3ED-3D058005E7F1}" type="datetimeFigureOut">
              <a:rPr lang="en-US" smtClean="0"/>
              <a:pPr/>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5EFAB-2C84-488B-B3ED-3D058005E7F1}" type="datetimeFigureOut">
              <a:rPr lang="en-US" smtClean="0"/>
              <a:pPr/>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5EFAB-2C84-488B-B3ED-3D058005E7F1}"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5EFAB-2C84-488B-B3ED-3D058005E7F1}" type="datetimeFigureOut">
              <a:rPr lang="en-US" smtClean="0"/>
              <a:pPr/>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B059D-5DFF-489B-B163-974355952EED}" type="slidenum">
              <a:rPr lang="en-US" smtClean="0"/>
              <a:pPr/>
              <a:t>‹#›</a:t>
            </a:fld>
            <a:endParaRPr lang="en-US"/>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5EFAB-2C84-488B-B3ED-3D058005E7F1}" type="datetimeFigureOut">
              <a:rPr lang="en-US" smtClean="0"/>
              <a:pPr/>
              <a:t>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B059D-5DFF-489B-B163-974355952E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rgbClr val="FFC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marL="514350" indent="-514350">
              <a:buFont typeface="Arial" pitchFamily="34" charset="0"/>
              <a:buChar char="•"/>
            </a:pPr>
            <a:r>
              <a:rPr lang="en-US" sz="3200" u="sng" dirty="0" smtClean="0">
                <a:solidFill>
                  <a:schemeClr val="tx1"/>
                </a:solidFill>
              </a:rPr>
              <a:t/>
            </a:r>
            <a:br>
              <a:rPr lang="en-US" sz="3200" u="sng" dirty="0" smtClean="0">
                <a:solidFill>
                  <a:schemeClr val="tx1"/>
                </a:solidFill>
              </a:rPr>
            </a:br>
            <a:r>
              <a:rPr lang="en-US" sz="3200" u="sng" dirty="0" smtClean="0">
                <a:solidFill>
                  <a:schemeClr val="tx1"/>
                </a:solidFill>
              </a:rPr>
              <a:t/>
            </a:r>
            <a:br>
              <a:rPr lang="en-US" sz="3200" u="sng" dirty="0" smtClean="0">
                <a:solidFill>
                  <a:schemeClr val="tx1"/>
                </a:solidFill>
              </a:rPr>
            </a:br>
            <a:r>
              <a:rPr lang="en-US" sz="8000" b="1" dirty="0" smtClean="0">
                <a:solidFill>
                  <a:schemeClr val="accent6">
                    <a:lumMod val="75000"/>
                  </a:schemeClr>
                </a:solidFill>
              </a:rPr>
              <a:t>HALLOWEEN</a:t>
            </a:r>
            <a:r>
              <a:rPr lang="en-US" sz="6700" b="1" dirty="0" smtClean="0">
                <a:solidFill>
                  <a:schemeClr val="accent6">
                    <a:lumMod val="75000"/>
                  </a:schemeClr>
                </a:solidFill>
              </a:rPr>
              <a:t/>
            </a:r>
            <a:br>
              <a:rPr lang="en-US" sz="6700" b="1" dirty="0" smtClean="0">
                <a:solidFill>
                  <a:schemeClr val="accent6">
                    <a:lumMod val="75000"/>
                  </a:schemeClr>
                </a:solidFill>
              </a:rPr>
            </a:br>
            <a:r>
              <a:rPr lang="en-US" sz="3200" u="sng" dirty="0" smtClean="0">
                <a:solidFill>
                  <a:schemeClr val="tx1"/>
                </a:solidFill>
              </a:rPr>
              <a:t>ES EL TEMA A TRATAR</a:t>
            </a: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u="sng" dirty="0" smtClean="0">
                <a:solidFill>
                  <a:srgbClr val="002060"/>
                </a:solidFill>
              </a:rPr>
              <a:t>ESTAREMOS CONTESTANDO LAS SIGUIENTES PREGUNTAS</a:t>
            </a:r>
            <a:br>
              <a:rPr lang="en-US" sz="3200" u="sng" dirty="0" smtClean="0">
                <a:solidFill>
                  <a:srgbClr val="002060"/>
                </a:solidFill>
              </a:rPr>
            </a:br>
            <a:r>
              <a:rPr lang="en-US" sz="3200" u="sng" dirty="0" smtClean="0">
                <a:solidFill>
                  <a:schemeClr val="tx1"/>
                </a:solidFill>
              </a:rPr>
              <a:t/>
            </a:r>
            <a:br>
              <a:rPr lang="en-US" sz="3200" u="sng" dirty="0" smtClean="0">
                <a:solidFill>
                  <a:schemeClr val="tx1"/>
                </a:solidFill>
              </a:rPr>
            </a:br>
            <a:r>
              <a:rPr lang="en-US" sz="3200" dirty="0" smtClean="0">
                <a:solidFill>
                  <a:srgbClr val="C00000"/>
                </a:solidFill>
              </a:rPr>
              <a:t>CUAL ES EL ORIGEN DEL HALLOWEEN</a:t>
            </a:r>
            <a:r>
              <a:rPr lang="en-US" sz="3200" dirty="0" smtClean="0">
                <a:solidFill>
                  <a:schemeClr val="tx1"/>
                </a:solidFill>
              </a:rPr>
              <a:t>?</a:t>
            </a:r>
            <a:br>
              <a:rPr lang="en-US" sz="3200" dirty="0" smtClean="0">
                <a:solidFill>
                  <a:schemeClr val="tx1"/>
                </a:solidFill>
              </a:rPr>
            </a:br>
            <a:r>
              <a:rPr lang="en-US" sz="3200" dirty="0" smtClean="0">
                <a:solidFill>
                  <a:srgbClr val="C00000"/>
                </a:solidFill>
              </a:rPr>
              <a:t>ES HALLOWEEN UNA FIESTA CRISTIANA O SATANICA</a:t>
            </a:r>
            <a:r>
              <a:rPr lang="en-US" sz="3200" dirty="0" smtClean="0">
                <a:solidFill>
                  <a:schemeClr val="tx1"/>
                </a:solidFill>
              </a:rPr>
              <a:t>?</a:t>
            </a:r>
            <a:br>
              <a:rPr lang="en-US" sz="3200" dirty="0" smtClean="0">
                <a:solidFill>
                  <a:schemeClr val="tx1"/>
                </a:solidFill>
              </a:rPr>
            </a:br>
            <a:r>
              <a:rPr lang="en-US" sz="3200" dirty="0" smtClean="0">
                <a:solidFill>
                  <a:srgbClr val="C00000"/>
                </a:solidFill>
              </a:rPr>
              <a:t>PUEDEN LOS CRISTIANOS CELEBRAR ESTA FIESTA</a:t>
            </a:r>
            <a:r>
              <a:rPr lang="en-US" sz="3200" dirty="0" smtClean="0">
                <a:solidFill>
                  <a:schemeClr val="tx1"/>
                </a:solidFill>
              </a:rPr>
              <a:t>?</a:t>
            </a:r>
            <a:br>
              <a:rPr lang="en-US" sz="3200" dirty="0" smtClean="0">
                <a:solidFill>
                  <a:schemeClr val="tx1"/>
                </a:solidFill>
              </a:rPr>
            </a:br>
            <a:r>
              <a:rPr lang="en-US" sz="3600" dirty="0" smtClean="0">
                <a:solidFill>
                  <a:schemeClr val="tx1"/>
                </a:solidFill>
              </a:rPr>
              <a:t/>
            </a:r>
            <a:br>
              <a:rPr lang="en-US" sz="3600" dirty="0" smtClean="0">
                <a:solidFill>
                  <a:schemeClr val="tx1"/>
                </a:solidFill>
              </a:rPr>
            </a:br>
            <a:r>
              <a:rPr lang="en-US" sz="3600" u="sng" dirty="0" smtClean="0">
                <a:solidFill>
                  <a:srgbClr val="002060"/>
                </a:solidFill>
              </a:rPr>
              <a:t>IDEA PRINCIPAL DE ESTE ESTUDIO</a:t>
            </a:r>
            <a:r>
              <a:rPr lang="en-US" sz="3600" u="sng" dirty="0" smtClean="0">
                <a:solidFill>
                  <a:schemeClr val="tx1"/>
                </a:solidFill>
              </a:rPr>
              <a:t/>
            </a:r>
            <a:br>
              <a:rPr lang="en-US" sz="3600" u="sng" dirty="0" smtClean="0">
                <a:solidFill>
                  <a:schemeClr val="tx1"/>
                </a:solidFill>
              </a:rPr>
            </a:br>
            <a:r>
              <a:rPr lang="en-US" sz="3600" dirty="0" smtClean="0">
                <a:solidFill>
                  <a:schemeClr val="tx1"/>
                </a:solidFill>
              </a:rPr>
              <a:t>DECIR NO A LO QUE ES DE SATANAS</a:t>
            </a:r>
            <a:br>
              <a:rPr lang="en-US" sz="3600" dirty="0" smtClean="0">
                <a:solidFill>
                  <a:schemeClr val="tx1"/>
                </a:solidFill>
              </a:rPr>
            </a:br>
            <a:r>
              <a:rPr lang="en-US" sz="3600" dirty="0" smtClean="0">
                <a:solidFill>
                  <a:schemeClr val="tx1"/>
                </a:solidFill>
              </a:rPr>
              <a:t>NO PARTICIPAR DE LAS OBRAS DE LAS TINIEBLAS</a:t>
            </a: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endParaRPr lang="en-US" sz="3600" dirty="0">
              <a:solidFill>
                <a:schemeClr val="bg1"/>
              </a:solidFill>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SV" dirty="0" smtClean="0"/>
              <a:t/>
            </a:r>
            <a:br>
              <a:rPr lang="es-SV" dirty="0" smtClean="0"/>
            </a:br>
            <a:r>
              <a:rPr lang="es-SV" b="1" dirty="0" smtClean="0">
                <a:solidFill>
                  <a:srgbClr val="FF9900"/>
                </a:solidFill>
              </a:rPr>
              <a:t>Disfraces Para Los Niños</a:t>
            </a:r>
            <a:r>
              <a:rPr lang="en-US" dirty="0" smtClean="0"/>
              <a:t/>
            </a:r>
            <a:br>
              <a:rPr lang="en-US" dirty="0" smtClean="0"/>
            </a:br>
            <a:endParaRPr lang="en-US" dirty="0"/>
          </a:p>
        </p:txBody>
      </p:sp>
      <p:pic>
        <p:nvPicPr>
          <p:cNvPr id="1028" name="Picture 4" descr="C:\Users\JesusIsGod\Pictures\Fiestas Paganas\Halloween\thumbnailCAE57FYJ.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JesusIsGod\Pictures\Fiestas Paganas\Halloween\thumbnail[11].jpg"/>
          <p:cNvPicPr>
            <a:picLocks noChangeAspect="1" noChangeArrowheads="1"/>
          </p:cNvPicPr>
          <p:nvPr/>
        </p:nvPicPr>
        <p:blipFill>
          <a:blip r:embed="rId2" cstate="print"/>
          <a:srcRect/>
          <a:stretch>
            <a:fillRect/>
          </a:stretch>
        </p:blipFill>
        <p:spPr bwMode="auto">
          <a:xfrm>
            <a:off x="1" y="0"/>
            <a:ext cx="4572000" cy="6857999"/>
          </a:xfrm>
          <a:prstGeom prst="rect">
            <a:avLst/>
          </a:prstGeom>
          <a:noFill/>
        </p:spPr>
      </p:pic>
      <p:pic>
        <p:nvPicPr>
          <p:cNvPr id="8195" name="Picture 3" descr="C:\Users\JesusIsGod\Pictures\Fiestas Paganas\Halloween\thumbnail[9] (2).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lstStyle/>
          <a:p>
            <a:r>
              <a:rPr lang="en-US" b="1" dirty="0" smtClean="0">
                <a:solidFill>
                  <a:srgbClr val="FF9900"/>
                </a:solidFill>
              </a:rPr>
              <a:t>DISFRACES PARA ADULTOS</a:t>
            </a:r>
            <a:endParaRPr lang="en-US" b="1" dirty="0">
              <a:solidFill>
                <a:srgbClr val="FF9900"/>
              </a:solidFill>
            </a:endParaRPr>
          </a:p>
        </p:txBody>
      </p:sp>
      <p:pic>
        <p:nvPicPr>
          <p:cNvPr id="9218" name="Picture 2" descr="C:\Users\JesusIsGod\Pictures\Fiestas Paganas\Halloween\imagesCASN95J8.jpg"/>
          <p:cNvPicPr>
            <a:picLocks noChangeAspect="1" noChangeArrowheads="1"/>
          </p:cNvPicPr>
          <p:nvPr/>
        </p:nvPicPr>
        <p:blipFill>
          <a:blip r:embed="rId2" cstate="print"/>
          <a:srcRect/>
          <a:stretch>
            <a:fillRect/>
          </a:stretch>
        </p:blipFill>
        <p:spPr bwMode="auto">
          <a:xfrm>
            <a:off x="0" y="1447800"/>
            <a:ext cx="9143999" cy="54102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JesusIsGod\Pictures\Fiestas Paganas\Halloween\Grupo de Halloween.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esusIsGod\Pictures\Fiestas Paganas\Halloween\thumbnailCAIRA2L6.jpg"/>
          <p:cNvPicPr>
            <a:picLocks noChangeAspect="1" noChangeArrowheads="1"/>
          </p:cNvPicPr>
          <p:nvPr/>
        </p:nvPicPr>
        <p:blipFill>
          <a:blip r:embed="rId2" cstate="print"/>
          <a:srcRect/>
          <a:stretch>
            <a:fillRect/>
          </a:stretch>
        </p:blipFill>
        <p:spPr bwMode="auto">
          <a:xfrm>
            <a:off x="0" y="0"/>
            <a:ext cx="2857500" cy="3629025"/>
          </a:xfrm>
          <a:prstGeom prst="rect">
            <a:avLst/>
          </a:prstGeom>
          <a:noFill/>
        </p:spPr>
      </p:pic>
      <p:pic>
        <p:nvPicPr>
          <p:cNvPr id="12291" name="Picture 3" descr="C:\Users\JesusIsGod\Pictures\Fiestas Paganas\Halloween\thumbnailCAFFKM7N.jpg"/>
          <p:cNvPicPr>
            <a:picLocks noChangeAspect="1" noChangeArrowheads="1"/>
          </p:cNvPicPr>
          <p:nvPr/>
        </p:nvPicPr>
        <p:blipFill>
          <a:blip r:embed="rId3" cstate="print"/>
          <a:srcRect/>
          <a:stretch>
            <a:fillRect/>
          </a:stretch>
        </p:blipFill>
        <p:spPr bwMode="auto">
          <a:xfrm>
            <a:off x="0" y="3581400"/>
            <a:ext cx="2819400" cy="3276600"/>
          </a:xfrm>
          <a:prstGeom prst="rect">
            <a:avLst/>
          </a:prstGeom>
          <a:noFill/>
        </p:spPr>
      </p:pic>
      <p:pic>
        <p:nvPicPr>
          <p:cNvPr id="12292" name="Picture 4" descr="C:\Users\JesusIsGod\Pictures\Fiestas Paganas\Halloween\Vestidos de Halloween 4.jpg"/>
          <p:cNvPicPr>
            <a:picLocks noChangeAspect="1" noChangeArrowheads="1"/>
          </p:cNvPicPr>
          <p:nvPr/>
        </p:nvPicPr>
        <p:blipFill>
          <a:blip r:embed="rId4" cstate="print"/>
          <a:srcRect/>
          <a:stretch>
            <a:fillRect/>
          </a:stretch>
        </p:blipFill>
        <p:spPr bwMode="auto">
          <a:xfrm>
            <a:off x="3048000" y="0"/>
            <a:ext cx="2371725" cy="3324225"/>
          </a:xfrm>
          <a:prstGeom prst="rect">
            <a:avLst/>
          </a:prstGeom>
          <a:noFill/>
        </p:spPr>
      </p:pic>
      <p:pic>
        <p:nvPicPr>
          <p:cNvPr id="12293" name="Picture 5" descr="C:\Users\JesusIsGod\Pictures\Fiestas Paganas\Halloween\Vestidos de Mafiosos.jpg"/>
          <p:cNvPicPr>
            <a:picLocks noChangeAspect="1" noChangeArrowheads="1"/>
          </p:cNvPicPr>
          <p:nvPr/>
        </p:nvPicPr>
        <p:blipFill>
          <a:blip r:embed="rId5" cstate="print"/>
          <a:srcRect/>
          <a:stretch>
            <a:fillRect/>
          </a:stretch>
        </p:blipFill>
        <p:spPr bwMode="auto">
          <a:xfrm>
            <a:off x="2971800" y="3352800"/>
            <a:ext cx="6172200" cy="3505200"/>
          </a:xfrm>
          <a:prstGeom prst="rect">
            <a:avLst/>
          </a:prstGeom>
          <a:noFill/>
        </p:spPr>
      </p:pic>
      <p:pic>
        <p:nvPicPr>
          <p:cNvPr id="12294" name="Picture 6" descr="C:\Users\JesusIsGod\Pictures\Fiestas Paganas\Halloween\Vestidos de Halloween 1.jpg"/>
          <p:cNvPicPr>
            <a:picLocks noChangeAspect="1" noChangeArrowheads="1"/>
          </p:cNvPicPr>
          <p:nvPr/>
        </p:nvPicPr>
        <p:blipFill>
          <a:blip r:embed="rId6" cstate="print"/>
          <a:srcRect/>
          <a:stretch>
            <a:fillRect/>
          </a:stretch>
        </p:blipFill>
        <p:spPr bwMode="auto">
          <a:xfrm>
            <a:off x="5486400" y="0"/>
            <a:ext cx="3657600" cy="32766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lstStyle/>
          <a:p>
            <a:r>
              <a:rPr lang="en-US" b="1" dirty="0" smtClean="0">
                <a:solidFill>
                  <a:srgbClr val="FF9900"/>
                </a:solidFill>
              </a:rPr>
              <a:t>DISFRACES PARA LOS ANIMALES</a:t>
            </a:r>
            <a:endParaRPr lang="en-US" b="1" dirty="0">
              <a:solidFill>
                <a:srgbClr val="FF9900"/>
              </a:solidFill>
            </a:endParaRPr>
          </a:p>
        </p:txBody>
      </p:sp>
      <p:pic>
        <p:nvPicPr>
          <p:cNvPr id="13314" name="Picture 2" descr="C:\Users\JesusIsGod\Pictures\Fiestas Paganas\Halloween\thumbnailCAO0VNZW.jpg"/>
          <p:cNvPicPr>
            <a:picLocks noChangeAspect="1" noChangeArrowheads="1"/>
          </p:cNvPicPr>
          <p:nvPr/>
        </p:nvPicPr>
        <p:blipFill>
          <a:blip r:embed="rId2" cstate="print"/>
          <a:srcRect/>
          <a:stretch>
            <a:fillRect/>
          </a:stretch>
        </p:blipFill>
        <p:spPr bwMode="auto">
          <a:xfrm>
            <a:off x="0" y="1524000"/>
            <a:ext cx="3810000" cy="5334000"/>
          </a:xfrm>
          <a:prstGeom prst="rect">
            <a:avLst/>
          </a:prstGeom>
          <a:noFill/>
        </p:spPr>
      </p:pic>
      <p:pic>
        <p:nvPicPr>
          <p:cNvPr id="13315" name="Picture 3" descr="C:\Users\JesusIsGod\Pictures\Fiestas Paganas\Halloween\Animales.jpg"/>
          <p:cNvPicPr>
            <a:picLocks noChangeAspect="1" noChangeArrowheads="1"/>
          </p:cNvPicPr>
          <p:nvPr/>
        </p:nvPicPr>
        <p:blipFill>
          <a:blip r:embed="rId3" cstate="print"/>
          <a:srcRect/>
          <a:stretch>
            <a:fillRect/>
          </a:stretch>
        </p:blipFill>
        <p:spPr bwMode="auto">
          <a:xfrm>
            <a:off x="4419600" y="1447800"/>
            <a:ext cx="4724400" cy="5410200"/>
          </a:xfrm>
          <a:prstGeom prst="rect">
            <a:avLst/>
          </a:prstGeom>
          <a:noFill/>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4000"/>
            <a:ext cx="1600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524000"/>
            <a:ext cx="160020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838199"/>
          </a:xfrm>
          <a:solidFill>
            <a:srgbClr val="C00000"/>
          </a:solidFill>
        </p:spPr>
        <p:style>
          <a:lnRef idx="1">
            <a:schemeClr val="dk1"/>
          </a:lnRef>
          <a:fillRef idx="2">
            <a:schemeClr val="dk1"/>
          </a:fillRef>
          <a:effectRef idx="1">
            <a:schemeClr val="dk1"/>
          </a:effectRef>
          <a:fontRef idx="minor">
            <a:schemeClr val="dk1"/>
          </a:fontRef>
        </p:style>
        <p:txBody>
          <a:bodyPr>
            <a:normAutofit/>
          </a:bodyPr>
          <a:lstStyle/>
          <a:p>
            <a:r>
              <a:rPr lang="en-US" sz="3600" b="1" dirty="0" smtClean="0">
                <a:solidFill>
                  <a:schemeClr val="bg1"/>
                </a:solidFill>
              </a:rPr>
              <a:t>QUE DICE LA BIBLIA DE LOS DISFRACES</a:t>
            </a:r>
            <a:endParaRPr lang="en-US" sz="3600" b="1" dirty="0">
              <a:solidFill>
                <a:schemeClr val="bg1"/>
              </a:solidFill>
            </a:endParaRPr>
          </a:p>
        </p:txBody>
      </p:sp>
      <p:sp>
        <p:nvSpPr>
          <p:cNvPr id="3" name="Subtitle 2"/>
          <p:cNvSpPr>
            <a:spLocks noGrp="1"/>
          </p:cNvSpPr>
          <p:nvPr>
            <p:ph type="subTitle" idx="1"/>
          </p:nvPr>
        </p:nvSpPr>
        <p:spPr>
          <a:xfrm>
            <a:off x="0" y="838200"/>
            <a:ext cx="9144000" cy="6019800"/>
          </a:xfrm>
        </p:spPr>
        <p:txBody>
          <a:bodyPr>
            <a:normAutofit fontScale="55000" lnSpcReduction="20000"/>
          </a:bodyPr>
          <a:lstStyle/>
          <a:p>
            <a:pPr algn="l"/>
            <a:endParaRPr lang="es-SV" dirty="0" smtClean="0">
              <a:solidFill>
                <a:schemeClr val="accent6"/>
              </a:solidFill>
            </a:endParaRPr>
          </a:p>
          <a:p>
            <a:pPr algn="l"/>
            <a:endParaRPr lang="es-SV" dirty="0" smtClean="0">
              <a:solidFill>
                <a:schemeClr val="accent6"/>
              </a:solidFill>
            </a:endParaRPr>
          </a:p>
          <a:p>
            <a:pPr algn="l"/>
            <a:r>
              <a:rPr lang="es-SV" sz="4600" dirty="0" smtClean="0">
                <a:solidFill>
                  <a:schemeClr val="accent6"/>
                </a:solidFill>
              </a:rPr>
              <a:t>Saúl rey de Israel se Disfrazo para consultar a una adivina, para preguntarle del profeta Samuel que había muerto, pero Dios le había desechado, y el espíritu que vino a el actuó como Samuel, pero al lo ultimo el demonio, le dijo a Saúl que el y sus Hijos iban a estar con el desde mañana</a:t>
            </a:r>
            <a:r>
              <a:rPr lang="en-US" sz="4600" dirty="0" smtClean="0">
                <a:solidFill>
                  <a:schemeClr val="accent6"/>
                </a:solidFill>
              </a:rPr>
              <a:t>. </a:t>
            </a:r>
            <a:r>
              <a:rPr lang="es-SV" sz="4600" dirty="0" smtClean="0">
                <a:solidFill>
                  <a:srgbClr val="C00000"/>
                </a:solidFill>
              </a:rPr>
              <a:t>1 Samuel </a:t>
            </a:r>
            <a:r>
              <a:rPr lang="es-SV" sz="4600" dirty="0" smtClean="0">
                <a:solidFill>
                  <a:srgbClr val="C00000"/>
                </a:solidFill>
              </a:rPr>
              <a:t>28:8-19</a:t>
            </a:r>
          </a:p>
          <a:p>
            <a:pPr algn="l"/>
            <a:endParaRPr lang="es-SV" sz="4600" dirty="0" smtClean="0">
              <a:solidFill>
                <a:srgbClr val="C00000"/>
              </a:solidFill>
            </a:endParaRPr>
          </a:p>
          <a:p>
            <a:pPr algn="l"/>
            <a:r>
              <a:rPr lang="es-SV" sz="4600" dirty="0" smtClean="0">
                <a:solidFill>
                  <a:srgbClr val="C00000"/>
                </a:solidFill>
              </a:rPr>
              <a:t>Pregunta: Si Dios había desechado a Saúl adonde cree usted que le estarían esperando en el Paraíso o en el Infierno? </a:t>
            </a:r>
            <a:endParaRPr lang="en-US" sz="4600" dirty="0" smtClean="0">
              <a:solidFill>
                <a:srgbClr val="C00000"/>
              </a:solidFill>
            </a:endParaRPr>
          </a:p>
          <a:p>
            <a:pPr algn="l"/>
            <a:endParaRPr lang="en-US" sz="4600" dirty="0" smtClean="0">
              <a:solidFill>
                <a:schemeClr val="accent6"/>
              </a:solidFill>
            </a:endParaRPr>
          </a:p>
          <a:p>
            <a:pPr algn="l"/>
            <a:r>
              <a:rPr lang="es-SV" sz="4600" dirty="0" smtClean="0">
                <a:solidFill>
                  <a:schemeClr val="accent6"/>
                </a:solidFill>
              </a:rPr>
              <a:t>La Mujer de </a:t>
            </a:r>
            <a:r>
              <a:rPr lang="es-SV" sz="4600" dirty="0" err="1" smtClean="0">
                <a:solidFill>
                  <a:schemeClr val="accent6"/>
                </a:solidFill>
              </a:rPr>
              <a:t>Jeroboam</a:t>
            </a:r>
            <a:r>
              <a:rPr lang="es-SV" sz="4600" dirty="0" smtClean="0">
                <a:solidFill>
                  <a:schemeClr val="accent6"/>
                </a:solidFill>
              </a:rPr>
              <a:t> llego al profeta de Dios </a:t>
            </a:r>
            <a:r>
              <a:rPr lang="es-SV" sz="4600" dirty="0" err="1" smtClean="0">
                <a:solidFill>
                  <a:schemeClr val="accent6"/>
                </a:solidFill>
              </a:rPr>
              <a:t>Ahias</a:t>
            </a:r>
            <a:r>
              <a:rPr lang="es-SV" sz="4600" dirty="0" smtClean="0">
                <a:solidFill>
                  <a:schemeClr val="accent6"/>
                </a:solidFill>
              </a:rPr>
              <a:t> y ella se Disfrazo para engañarlo pues el ya no podía ver porque estaba anciano, pero Dios le dijo que ella se había Disfrazado. Cuando ella llego, el profeta de Dios le dio un mensaje duro de Juicio. La Reprendió por su disfraz, su hijo murió, y el reinado de </a:t>
            </a:r>
            <a:r>
              <a:rPr lang="es-SV" sz="4600" dirty="0" err="1" smtClean="0">
                <a:solidFill>
                  <a:schemeClr val="accent6"/>
                </a:solidFill>
              </a:rPr>
              <a:t>Jeroboam</a:t>
            </a:r>
            <a:r>
              <a:rPr lang="es-SV" sz="4600" dirty="0" smtClean="0">
                <a:solidFill>
                  <a:schemeClr val="accent6"/>
                </a:solidFill>
              </a:rPr>
              <a:t> llego al fin. </a:t>
            </a:r>
            <a:r>
              <a:rPr lang="es-SV" sz="4600" dirty="0" smtClean="0">
                <a:solidFill>
                  <a:srgbClr val="C00000"/>
                </a:solidFill>
              </a:rPr>
              <a:t>1 Reyes 14:2-18</a:t>
            </a:r>
            <a:endParaRPr lang="en-US" sz="4600" dirty="0" smtClean="0">
              <a:solidFill>
                <a:srgbClr val="C00000"/>
              </a:solidFill>
            </a:endParaRPr>
          </a:p>
          <a:p>
            <a:endParaRPr lang="en-US" sz="4600" dirty="0" smtClean="0">
              <a:solidFill>
                <a:schemeClr val="tx1"/>
              </a:solidFill>
            </a:endParaRPr>
          </a:p>
        </p:txBody>
      </p:sp>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pPr algn="l"/>
            <a:endParaRPr lang="es-ES" sz="2800" dirty="0" smtClean="0">
              <a:solidFill>
                <a:schemeClr val="accent6"/>
              </a:solidFill>
            </a:endParaRPr>
          </a:p>
          <a:p>
            <a:r>
              <a:rPr lang="es-ES" sz="2800" u="sng" dirty="0" smtClean="0">
                <a:solidFill>
                  <a:srgbClr val="C00000"/>
                </a:solidFill>
              </a:rPr>
              <a:t>Los Disfraces Siempre han tenido un concepto Negativo</a:t>
            </a:r>
          </a:p>
          <a:p>
            <a:r>
              <a:rPr lang="es-ES" sz="2800" u="sng" dirty="0" smtClean="0">
                <a:solidFill>
                  <a:srgbClr val="C00000"/>
                </a:solidFill>
              </a:rPr>
              <a:t>en la palabra de Dios</a:t>
            </a:r>
          </a:p>
          <a:p>
            <a:endParaRPr lang="es-ES" sz="2800" dirty="0" smtClean="0">
              <a:solidFill>
                <a:schemeClr val="accent6"/>
              </a:solidFill>
            </a:endParaRPr>
          </a:p>
          <a:p>
            <a:pPr algn="l"/>
            <a:r>
              <a:rPr lang="es-SV" sz="2800" dirty="0" smtClean="0">
                <a:solidFill>
                  <a:schemeClr val="accent6"/>
                </a:solidFill>
              </a:rPr>
              <a:t>El rey de Israel </a:t>
            </a:r>
            <a:r>
              <a:rPr lang="es-SV" sz="2800" dirty="0" err="1" smtClean="0">
                <a:solidFill>
                  <a:schemeClr val="accent6"/>
                </a:solidFill>
              </a:rPr>
              <a:t>Acab</a:t>
            </a:r>
            <a:r>
              <a:rPr lang="es-SV" sz="2800" dirty="0" smtClean="0">
                <a:solidFill>
                  <a:schemeClr val="accent6"/>
                </a:solidFill>
              </a:rPr>
              <a:t> se Disfrazo para pelear en la guerra para engañar a los soldados Sirios. Pues Dios dijo por medio del profeta </a:t>
            </a:r>
            <a:r>
              <a:rPr lang="es-SV" sz="2800" dirty="0" err="1" smtClean="0">
                <a:solidFill>
                  <a:schemeClr val="accent6"/>
                </a:solidFill>
              </a:rPr>
              <a:t>Micaías</a:t>
            </a:r>
            <a:r>
              <a:rPr lang="es-SV" sz="2800" dirty="0" smtClean="0">
                <a:solidFill>
                  <a:schemeClr val="accent6"/>
                </a:solidFill>
              </a:rPr>
              <a:t> que </a:t>
            </a:r>
            <a:r>
              <a:rPr lang="es-SV" sz="2800" dirty="0" err="1" smtClean="0">
                <a:solidFill>
                  <a:schemeClr val="accent6"/>
                </a:solidFill>
              </a:rPr>
              <a:t>Acab</a:t>
            </a:r>
            <a:r>
              <a:rPr lang="es-SV" sz="2800" dirty="0" smtClean="0">
                <a:solidFill>
                  <a:schemeClr val="accent6"/>
                </a:solidFill>
              </a:rPr>
              <a:t> moriría en la Guerra contra los Sirios. Pero una flecha a la deriva o al aire le traspaso y murió.</a:t>
            </a:r>
            <a:endParaRPr lang="en-US" sz="2800" dirty="0" smtClean="0">
              <a:solidFill>
                <a:schemeClr val="accent6"/>
              </a:solidFill>
            </a:endParaRPr>
          </a:p>
          <a:p>
            <a:pPr algn="l"/>
            <a:r>
              <a:rPr lang="en-US" sz="2000" b="1" dirty="0" smtClean="0">
                <a:solidFill>
                  <a:srgbClr val="C00000"/>
                </a:solidFill>
              </a:rPr>
              <a:t>2 </a:t>
            </a:r>
            <a:r>
              <a:rPr lang="en-US" sz="2000" b="1" dirty="0" err="1" smtClean="0">
                <a:solidFill>
                  <a:srgbClr val="C00000"/>
                </a:solidFill>
              </a:rPr>
              <a:t>Cronicas</a:t>
            </a:r>
            <a:r>
              <a:rPr lang="en-US" sz="2000" b="1" dirty="0" smtClean="0">
                <a:solidFill>
                  <a:srgbClr val="C00000"/>
                </a:solidFill>
              </a:rPr>
              <a:t> 18:29-34</a:t>
            </a:r>
          </a:p>
          <a:p>
            <a:endParaRPr lang="es-ES" sz="2800" dirty="0" smtClean="0">
              <a:solidFill>
                <a:schemeClr val="accent6"/>
              </a:solidFill>
            </a:endParaRPr>
          </a:p>
          <a:p>
            <a:pPr algn="l"/>
            <a:r>
              <a:rPr lang="es-ES" sz="2800" dirty="0" smtClean="0">
                <a:solidFill>
                  <a:schemeClr val="accent6"/>
                </a:solidFill>
              </a:rPr>
              <a:t>Porque éstos son falsos apóstoles, obreros fraudulentos, que se disfrazan como apóstoles de Cristo. Y no es maravilla, porque el mismo Satanás se disfraza como ángel de luz. </a:t>
            </a:r>
          </a:p>
          <a:p>
            <a:pPr algn="l"/>
            <a:r>
              <a:rPr lang="es-ES" sz="2800" dirty="0" smtClean="0">
                <a:solidFill>
                  <a:schemeClr val="accent6"/>
                </a:solidFill>
              </a:rPr>
              <a:t>Así que, no es extraño si también sus ministros se disfrazan como ministros de justicia; </a:t>
            </a:r>
            <a:r>
              <a:rPr lang="es-ES" sz="2000" b="1" dirty="0" smtClean="0">
                <a:solidFill>
                  <a:srgbClr val="C00000"/>
                </a:solidFill>
              </a:rPr>
              <a:t>2 Corintios 11:13,15</a:t>
            </a:r>
            <a:endParaRPr lang="en-US" sz="2000" b="1" dirty="0">
              <a:solidFill>
                <a:srgbClr val="C00000"/>
              </a:solidFill>
            </a:endParaRPr>
          </a:p>
        </p:txBody>
      </p:sp>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400"/>
          </a:xfrm>
          <a:solidFill>
            <a:srgbClr val="FFC000"/>
          </a:solidFill>
        </p:spPr>
        <p:style>
          <a:lnRef idx="3">
            <a:schemeClr val="lt1"/>
          </a:lnRef>
          <a:fillRef idx="1">
            <a:schemeClr val="dk1"/>
          </a:fillRef>
          <a:effectRef idx="1">
            <a:schemeClr val="dk1"/>
          </a:effectRef>
          <a:fontRef idx="minor">
            <a:schemeClr val="lt1"/>
          </a:fontRef>
        </p:style>
        <p:txBody>
          <a:bodyPr/>
          <a:lstStyle/>
          <a:p>
            <a:r>
              <a:rPr lang="en-US" b="1" dirty="0" smtClean="0">
                <a:solidFill>
                  <a:schemeClr val="tx1"/>
                </a:solidFill>
              </a:rPr>
              <a:t>El Origen </a:t>
            </a:r>
            <a:r>
              <a:rPr lang="en-US" b="1" dirty="0" smtClean="0">
                <a:solidFill>
                  <a:schemeClr val="tx1"/>
                </a:solidFill>
              </a:rPr>
              <a:t>del </a:t>
            </a:r>
            <a:r>
              <a:rPr lang="en-US" b="1" dirty="0" smtClean="0">
                <a:solidFill>
                  <a:schemeClr val="tx1"/>
                </a:solidFill>
              </a:rPr>
              <a:t>Halloween</a:t>
            </a:r>
            <a:endParaRPr lang="en-US" b="1" dirty="0">
              <a:solidFill>
                <a:schemeClr val="tx1"/>
              </a:solidFill>
            </a:endParaRPr>
          </a:p>
        </p:txBody>
      </p:sp>
      <p:sp>
        <p:nvSpPr>
          <p:cNvPr id="3" name="Subtitle 2"/>
          <p:cNvSpPr>
            <a:spLocks noGrp="1"/>
          </p:cNvSpPr>
          <p:nvPr>
            <p:ph type="subTitle" idx="1"/>
          </p:nvPr>
        </p:nvSpPr>
        <p:spPr>
          <a:xfrm>
            <a:off x="0" y="1143000"/>
            <a:ext cx="9144000" cy="5715000"/>
          </a:xfrm>
        </p:spPr>
        <p:txBody>
          <a:bodyPr>
            <a:normAutofit fontScale="85000" lnSpcReduction="10000"/>
          </a:bodyPr>
          <a:lstStyle/>
          <a:p>
            <a:pPr algn="just"/>
            <a:r>
              <a:rPr lang="es-ES" sz="2800" dirty="0">
                <a:solidFill>
                  <a:schemeClr val="tx1"/>
                </a:solidFill>
              </a:rPr>
              <a:t>Lo que hoy conocemos como la Noche de Brujas o Halloween se celebraba hacen más de </a:t>
            </a:r>
            <a:r>
              <a:rPr lang="es-ES" sz="2800" b="1" dirty="0">
                <a:solidFill>
                  <a:schemeClr val="tx1"/>
                </a:solidFill>
              </a:rPr>
              <a:t>3000 años</a:t>
            </a:r>
            <a:r>
              <a:rPr lang="es-ES" sz="2800" dirty="0">
                <a:solidFill>
                  <a:schemeClr val="tx1"/>
                </a:solidFill>
              </a:rPr>
              <a:t> </a:t>
            </a:r>
            <a:r>
              <a:rPr lang="es-ES" sz="2800" i="1" dirty="0">
                <a:solidFill>
                  <a:schemeClr val="tx1"/>
                </a:solidFill>
              </a:rPr>
              <a:t>por </a:t>
            </a:r>
            <a:r>
              <a:rPr lang="es-ES" sz="2800" b="1" i="1" dirty="0">
                <a:solidFill>
                  <a:schemeClr val="tx1"/>
                </a:solidFill>
              </a:rPr>
              <a:t>los Celtas</a:t>
            </a:r>
            <a:r>
              <a:rPr lang="es-ES" sz="2800" dirty="0">
                <a:solidFill>
                  <a:schemeClr val="tx1"/>
                </a:solidFill>
              </a:rPr>
              <a:t>, un pueblo guerrero que habitaba zonas de </a:t>
            </a:r>
            <a:r>
              <a:rPr lang="es-ES" sz="2800" u="sng" dirty="0">
                <a:solidFill>
                  <a:schemeClr val="tx1"/>
                </a:solidFill>
              </a:rPr>
              <a:t>Irlanda</a:t>
            </a:r>
            <a:r>
              <a:rPr lang="es-ES" sz="2800" dirty="0">
                <a:solidFill>
                  <a:schemeClr val="tx1"/>
                </a:solidFill>
              </a:rPr>
              <a:t>, </a:t>
            </a:r>
            <a:r>
              <a:rPr lang="es-ES" sz="2800" u="sng" dirty="0">
                <a:solidFill>
                  <a:schemeClr val="tx1"/>
                </a:solidFill>
              </a:rPr>
              <a:t>Inglaterra</a:t>
            </a:r>
            <a:r>
              <a:rPr lang="es-ES" sz="2800" dirty="0">
                <a:solidFill>
                  <a:schemeClr val="tx1"/>
                </a:solidFill>
              </a:rPr>
              <a:t>, </a:t>
            </a:r>
            <a:r>
              <a:rPr lang="es-ES" sz="2800" u="sng" dirty="0">
                <a:solidFill>
                  <a:schemeClr val="tx1"/>
                </a:solidFill>
              </a:rPr>
              <a:t>Escocia</a:t>
            </a:r>
            <a:r>
              <a:rPr lang="es-ES" sz="2800" dirty="0">
                <a:solidFill>
                  <a:schemeClr val="tx1"/>
                </a:solidFill>
              </a:rPr>
              <a:t> y </a:t>
            </a:r>
            <a:r>
              <a:rPr lang="es-ES" sz="2800" u="sng" dirty="0">
                <a:solidFill>
                  <a:schemeClr val="tx1"/>
                </a:solidFill>
              </a:rPr>
              <a:t>Francia</a:t>
            </a:r>
            <a:r>
              <a:rPr lang="es-ES" sz="2800" dirty="0">
                <a:solidFill>
                  <a:schemeClr val="tx1"/>
                </a:solidFill>
              </a:rPr>
              <a:t>. Precisamente el </a:t>
            </a:r>
            <a:r>
              <a:rPr lang="es-ES" sz="2800" dirty="0">
                <a:solidFill>
                  <a:schemeClr val="accent6">
                    <a:lumMod val="60000"/>
                    <a:lumOff val="40000"/>
                  </a:schemeClr>
                </a:solidFill>
              </a:rPr>
              <a:t>31 de octubre</a:t>
            </a:r>
            <a:r>
              <a:rPr lang="es-ES" sz="2800" dirty="0">
                <a:solidFill>
                  <a:schemeClr val="tx1"/>
                </a:solidFill>
              </a:rPr>
              <a:t>, los Celtas celebraban el fin de año con el </a:t>
            </a:r>
            <a:r>
              <a:rPr lang="es-ES" sz="2800" dirty="0" err="1">
                <a:solidFill>
                  <a:schemeClr val="tx1"/>
                </a:solidFill>
              </a:rPr>
              <a:t>Samhain</a:t>
            </a:r>
            <a:r>
              <a:rPr lang="es-ES" sz="2800" dirty="0">
                <a:solidFill>
                  <a:schemeClr val="tx1"/>
                </a:solidFill>
              </a:rPr>
              <a:t>, una fiesta pagana</a:t>
            </a:r>
            <a:r>
              <a:rPr lang="es-ES" sz="2800" dirty="0" smtClean="0">
                <a:solidFill>
                  <a:schemeClr val="tx1"/>
                </a:solidFill>
              </a:rPr>
              <a:t>.</a:t>
            </a:r>
          </a:p>
          <a:p>
            <a:pPr algn="just"/>
            <a:endParaRPr lang="es-ES" sz="2800" dirty="0" smtClean="0">
              <a:solidFill>
                <a:schemeClr val="tx1"/>
              </a:solidFill>
            </a:endParaRPr>
          </a:p>
          <a:p>
            <a:pPr algn="just"/>
            <a:r>
              <a:rPr lang="es-ES" sz="2800" dirty="0" smtClean="0">
                <a:solidFill>
                  <a:schemeClr val="tx1"/>
                </a:solidFill>
              </a:rPr>
              <a:t>La </a:t>
            </a:r>
            <a:r>
              <a:rPr lang="es-ES" sz="2800" dirty="0" smtClean="0">
                <a:solidFill>
                  <a:schemeClr val="tx1"/>
                </a:solidFill>
              </a:rPr>
              <a:t>celebración original no era llamada por su nombre actual  de </a:t>
            </a:r>
            <a:r>
              <a:rPr lang="es-ES" sz="2800" dirty="0" smtClean="0">
                <a:solidFill>
                  <a:srgbClr val="FF9900"/>
                </a:solidFill>
              </a:rPr>
              <a:t>Halloween</a:t>
            </a:r>
            <a:r>
              <a:rPr lang="es-ES" sz="2800" dirty="0" smtClean="0">
                <a:solidFill>
                  <a:schemeClr val="tx1"/>
                </a:solidFill>
              </a:rPr>
              <a:t>; empezó mucho antes de la era cristiana entre los antiguos celtas (Bretones, Galos, Escoceses e Irlandeses). El fin del verano marcaba el inicio del Año Nuevo Céltico; éste se celebraba ofreciendo sacrificios al “señor del Cielo y de la Tierra": </a:t>
            </a:r>
            <a:r>
              <a:rPr lang="es-ES" sz="2800" dirty="0" err="1" smtClean="0">
                <a:solidFill>
                  <a:schemeClr val="tx1"/>
                </a:solidFill>
              </a:rPr>
              <a:t>Samhain</a:t>
            </a:r>
            <a:r>
              <a:rPr lang="es-ES" sz="2800" dirty="0" smtClean="0">
                <a:solidFill>
                  <a:schemeClr val="tx1"/>
                </a:solidFill>
              </a:rPr>
              <a:t>.</a:t>
            </a:r>
          </a:p>
          <a:p>
            <a:pPr algn="just"/>
            <a:endParaRPr lang="es-ES" sz="2800" dirty="0" smtClean="0">
              <a:solidFill>
                <a:schemeClr val="tx1"/>
              </a:solidFill>
            </a:endParaRPr>
          </a:p>
          <a:p>
            <a:pPr algn="just"/>
            <a:r>
              <a:rPr lang="es-ES" sz="2800" dirty="0" smtClean="0">
                <a:solidFill>
                  <a:schemeClr val="tx1"/>
                </a:solidFill>
              </a:rPr>
              <a:t>Pero </a:t>
            </a:r>
            <a:r>
              <a:rPr lang="es-ES" sz="2800" dirty="0" smtClean="0">
                <a:solidFill>
                  <a:schemeClr val="tx1"/>
                </a:solidFill>
              </a:rPr>
              <a:t>en el </a:t>
            </a:r>
            <a:r>
              <a:rPr lang="es-ES" sz="2800" dirty="0" smtClean="0">
                <a:solidFill>
                  <a:srgbClr val="002060"/>
                </a:solidFill>
              </a:rPr>
              <a:t>año 1845</a:t>
            </a:r>
            <a:r>
              <a:rPr lang="es-ES" sz="2800" dirty="0" smtClean="0">
                <a:solidFill>
                  <a:schemeClr val="tx1"/>
                </a:solidFill>
              </a:rPr>
              <a:t>, miles de </a:t>
            </a:r>
            <a:r>
              <a:rPr lang="es-ES" sz="2800" dirty="0" smtClean="0">
                <a:solidFill>
                  <a:srgbClr val="002060"/>
                </a:solidFill>
              </a:rPr>
              <a:t>Inmigrantes Irlandeses </a:t>
            </a:r>
            <a:r>
              <a:rPr lang="es-ES" sz="2800" dirty="0" smtClean="0">
                <a:solidFill>
                  <a:schemeClr val="tx1"/>
                </a:solidFill>
              </a:rPr>
              <a:t>inundaron Nueva  York a causa de una escasez de papas. Fueron ellos los que trajeron consigo </a:t>
            </a:r>
            <a:r>
              <a:rPr lang="es-ES" sz="2800" dirty="0" smtClean="0">
                <a:solidFill>
                  <a:schemeClr val="tx1"/>
                </a:solidFill>
              </a:rPr>
              <a:t>esta</a:t>
            </a:r>
            <a:r>
              <a:rPr lang="es-ES" sz="2800" dirty="0" smtClean="0">
                <a:solidFill>
                  <a:schemeClr val="tx1"/>
                </a:solidFill>
              </a:rPr>
              <a:t> </a:t>
            </a:r>
            <a:r>
              <a:rPr lang="es-ES" sz="2800" dirty="0" smtClean="0">
                <a:solidFill>
                  <a:schemeClr val="tx1"/>
                </a:solidFill>
              </a:rPr>
              <a:t>vieja fiesta </a:t>
            </a:r>
            <a:r>
              <a:rPr lang="es-ES" sz="2800" dirty="0" err="1" smtClean="0">
                <a:solidFill>
                  <a:schemeClr val="tx1"/>
                </a:solidFill>
              </a:rPr>
              <a:t>Satanica</a:t>
            </a:r>
            <a:r>
              <a:rPr lang="es-ES" sz="2800" dirty="0" smtClean="0">
                <a:solidFill>
                  <a:schemeClr val="tx1"/>
                </a:solidFill>
              </a:rPr>
              <a:t> </a:t>
            </a:r>
            <a:r>
              <a:rPr lang="es-ES" sz="2800" dirty="0" smtClean="0">
                <a:solidFill>
                  <a:schemeClr val="tx1"/>
                </a:solidFill>
              </a:rPr>
              <a:t>de los sacerdotes galos llamados "Druidas", la cual gradualmente se propagó por el resto del país.</a:t>
            </a:r>
            <a:endParaRPr lang="en-US" sz="2800" dirty="0">
              <a:solidFill>
                <a:schemeClr val="tx1"/>
              </a:solidFill>
            </a:endParaRPr>
          </a:p>
        </p:txBody>
      </p:sp>
    </p:spTree>
  </p:cSld>
  <p:clrMapOvr>
    <a:masterClrMapping/>
  </p:clrMapOvr>
  <p:transition spd="slow">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914400"/>
          </a:xfrm>
          <a:solidFill>
            <a:srgbClr val="FFC000"/>
          </a:solidFill>
        </p:spPr>
        <p:txBody>
          <a:bodyPr/>
          <a:lstStyle/>
          <a:p>
            <a:r>
              <a:rPr lang="en-US" dirty="0" smtClean="0"/>
              <a:t>Fiesta </a:t>
            </a:r>
            <a:r>
              <a:rPr lang="en-US" dirty="0" err="1" smtClean="0"/>
              <a:t>Pagana</a:t>
            </a:r>
            <a:r>
              <a:rPr lang="en-US" dirty="0" smtClean="0"/>
              <a:t> </a:t>
            </a:r>
            <a:r>
              <a:rPr lang="en-US" dirty="0" err="1" smtClean="0"/>
              <a:t>Cristianizada</a:t>
            </a:r>
            <a:r>
              <a:rPr lang="en-US" dirty="0" smtClean="0"/>
              <a:t> </a:t>
            </a:r>
            <a:endParaRPr lang="en-US" dirty="0"/>
          </a:p>
        </p:txBody>
      </p:sp>
      <p:sp>
        <p:nvSpPr>
          <p:cNvPr id="3" name="Subtitle 2"/>
          <p:cNvSpPr>
            <a:spLocks noGrp="1"/>
          </p:cNvSpPr>
          <p:nvPr>
            <p:ph type="subTitle" idx="1"/>
          </p:nvPr>
        </p:nvSpPr>
        <p:spPr>
          <a:xfrm>
            <a:off x="76200" y="1143000"/>
            <a:ext cx="8991600" cy="5638800"/>
          </a:xfrm>
        </p:spPr>
        <p:txBody>
          <a:bodyPr>
            <a:normAutofit fontScale="92500"/>
          </a:bodyPr>
          <a:lstStyle/>
          <a:p>
            <a:pPr algn="l"/>
            <a:r>
              <a:rPr lang="es-ES" sz="2800" dirty="0">
                <a:solidFill>
                  <a:schemeClr val="tx1"/>
                </a:solidFill>
              </a:rPr>
              <a:t>Cuando el emperador Constantino decretó que los habitantes de su imperio se convirtieran al cristianismo, muchos ritos paganos se introdujeron. Fue así como el festival de </a:t>
            </a:r>
            <a:r>
              <a:rPr lang="es-ES" sz="2800" dirty="0" err="1">
                <a:solidFill>
                  <a:schemeClr val="tx1"/>
                </a:solidFill>
              </a:rPr>
              <a:t>Samhain</a:t>
            </a:r>
            <a:r>
              <a:rPr lang="es-ES" sz="2800" dirty="0">
                <a:solidFill>
                  <a:schemeClr val="tx1"/>
                </a:solidFill>
              </a:rPr>
              <a:t> se infiltro. </a:t>
            </a:r>
            <a:br>
              <a:rPr lang="es-ES" sz="2800" dirty="0">
                <a:solidFill>
                  <a:schemeClr val="tx1"/>
                </a:solidFill>
              </a:rPr>
            </a:br>
            <a:r>
              <a:rPr lang="es-ES" sz="2800" dirty="0">
                <a:solidFill>
                  <a:schemeClr val="tx1"/>
                </a:solidFill>
              </a:rPr>
              <a:t/>
            </a:r>
            <a:br>
              <a:rPr lang="es-ES" sz="2800" dirty="0">
                <a:solidFill>
                  <a:schemeClr val="tx1"/>
                </a:solidFill>
              </a:rPr>
            </a:br>
            <a:r>
              <a:rPr lang="es-ES" sz="2800" dirty="0">
                <a:solidFill>
                  <a:schemeClr val="tx1"/>
                </a:solidFill>
              </a:rPr>
              <a:t>Hacia el siglo VIII, </a:t>
            </a:r>
            <a:r>
              <a:rPr lang="es-ES" sz="2800" b="1" dirty="0">
                <a:solidFill>
                  <a:srgbClr val="0033CC"/>
                </a:solidFill>
              </a:rPr>
              <a:t>la Iglesia </a:t>
            </a:r>
            <a:r>
              <a:rPr lang="es-ES" sz="2800" b="1" dirty="0" smtClean="0">
                <a:solidFill>
                  <a:srgbClr val="0033CC"/>
                </a:solidFill>
              </a:rPr>
              <a:t>Católica Romana </a:t>
            </a:r>
            <a:r>
              <a:rPr lang="es-ES" sz="2800" b="1" dirty="0">
                <a:solidFill>
                  <a:srgbClr val="0033CC"/>
                </a:solidFill>
              </a:rPr>
              <a:t>convirtió el día 1 de noviembre en el día de Todos los Santos</a:t>
            </a:r>
            <a:r>
              <a:rPr lang="es-ES" sz="2800" dirty="0">
                <a:solidFill>
                  <a:schemeClr val="tx1"/>
                </a:solidFill>
              </a:rPr>
              <a:t> para rendir homenaje a todos los santos que no tuvieran un día particular de celebración</a:t>
            </a:r>
            <a:r>
              <a:rPr lang="es-ES" sz="2800" dirty="0" smtClean="0">
                <a:solidFill>
                  <a:schemeClr val="tx1"/>
                </a:solidFill>
              </a:rPr>
              <a:t>.</a:t>
            </a:r>
          </a:p>
          <a:p>
            <a:pPr marL="457200" indent="-457200" algn="l">
              <a:buFont typeface="Arial" panose="020B0604020202020204" pitchFamily="34" charset="0"/>
              <a:buChar char="•"/>
            </a:pPr>
            <a:r>
              <a:rPr lang="es-ES" sz="2800" dirty="0" smtClean="0">
                <a:solidFill>
                  <a:schemeClr val="tx1"/>
                </a:solidFill>
              </a:rPr>
              <a:t>A </a:t>
            </a:r>
            <a:r>
              <a:rPr lang="es-ES" sz="2800" dirty="0">
                <a:solidFill>
                  <a:schemeClr val="tx1"/>
                </a:solidFill>
              </a:rPr>
              <a:t>lo largo de los años, estos festivales se combinaron, y la mayoría llamó "</a:t>
            </a:r>
            <a:r>
              <a:rPr lang="es-ES" sz="2800" dirty="0" err="1">
                <a:solidFill>
                  <a:srgbClr val="FF9900"/>
                </a:solidFill>
              </a:rPr>
              <a:t>All</a:t>
            </a:r>
            <a:r>
              <a:rPr lang="es-ES" sz="2800" dirty="0">
                <a:solidFill>
                  <a:srgbClr val="FF9900"/>
                </a:solidFill>
              </a:rPr>
              <a:t> </a:t>
            </a:r>
            <a:r>
              <a:rPr lang="es-ES" sz="2800" dirty="0" err="1">
                <a:solidFill>
                  <a:srgbClr val="FF9900"/>
                </a:solidFill>
              </a:rPr>
              <a:t>hallowmas</a:t>
            </a:r>
            <a:r>
              <a:rPr lang="es-ES" sz="2800" dirty="0">
                <a:solidFill>
                  <a:schemeClr val="tx1"/>
                </a:solidFill>
              </a:rPr>
              <a:t>" (la masa de todos los santos, de las personas santas) al Día de Todos los Santos. </a:t>
            </a:r>
            <a:endParaRPr lang="es-ES" sz="2800" dirty="0" smtClean="0">
              <a:solidFill>
                <a:schemeClr val="tx1"/>
              </a:solidFill>
            </a:endParaRPr>
          </a:p>
          <a:p>
            <a:pPr marL="457200" indent="-457200" algn="l">
              <a:buFont typeface="Arial" panose="020B0604020202020204" pitchFamily="34" charset="0"/>
              <a:buChar char="•"/>
            </a:pPr>
            <a:r>
              <a:rPr lang="es-ES" sz="2800" dirty="0" smtClean="0">
                <a:solidFill>
                  <a:schemeClr val="tx1"/>
                </a:solidFill>
              </a:rPr>
              <a:t>La </a:t>
            </a:r>
            <a:r>
              <a:rPr lang="es-ES" sz="2800" dirty="0">
                <a:solidFill>
                  <a:schemeClr val="tx1"/>
                </a:solidFill>
              </a:rPr>
              <a:t>noche anterior se conoció como "</a:t>
            </a:r>
            <a:r>
              <a:rPr lang="es-ES" sz="2800" dirty="0" err="1">
                <a:solidFill>
                  <a:srgbClr val="FF9900"/>
                </a:solidFill>
              </a:rPr>
              <a:t>All</a:t>
            </a:r>
            <a:r>
              <a:rPr lang="es-ES" sz="2800" dirty="0">
                <a:solidFill>
                  <a:srgbClr val="FF9900"/>
                </a:solidFill>
              </a:rPr>
              <a:t> </a:t>
            </a:r>
            <a:r>
              <a:rPr lang="es-ES" sz="2800" dirty="0" err="1">
                <a:solidFill>
                  <a:srgbClr val="FF9900"/>
                </a:solidFill>
              </a:rPr>
              <a:t>Hallows</a:t>
            </a:r>
            <a:r>
              <a:rPr lang="es-ES" sz="2800" dirty="0">
                <a:solidFill>
                  <a:srgbClr val="FF9900"/>
                </a:solidFill>
              </a:rPr>
              <a:t> </a:t>
            </a:r>
            <a:r>
              <a:rPr lang="es-ES" sz="2800" dirty="0" err="1">
                <a:solidFill>
                  <a:srgbClr val="FF9900"/>
                </a:solidFill>
              </a:rPr>
              <a:t>Eve</a:t>
            </a:r>
            <a:r>
              <a:rPr lang="es-ES" sz="2800" dirty="0">
                <a:solidFill>
                  <a:schemeClr val="tx1"/>
                </a:solidFill>
              </a:rPr>
              <a:t>" (Víspera del Día de Todos los Santos). Con el tiempo, su nombre se convirtió en Halloween.</a:t>
            </a:r>
            <a:endParaRPr lang="en-US" sz="2800" dirty="0">
              <a:solidFill>
                <a:schemeClr val="tx1"/>
              </a:solidFill>
            </a:endParaRPr>
          </a:p>
        </p:txBody>
      </p:sp>
    </p:spTree>
    <p:extLst>
      <p:ext uri="{BB962C8B-B14F-4D97-AF65-F5344CB8AC3E}">
        <p14:creationId xmlns:p14="http://schemas.microsoft.com/office/powerpoint/2010/main" val="681723082"/>
      </p:ext>
    </p:extLst>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noFill/>
        </p:spPr>
        <p:style>
          <a:lnRef idx="1">
            <a:schemeClr val="dk1"/>
          </a:lnRef>
          <a:fillRef idx="2">
            <a:schemeClr val="dk1"/>
          </a:fillRef>
          <a:effectRef idx="1">
            <a:schemeClr val="dk1"/>
          </a:effectRef>
          <a:fontRef idx="minor">
            <a:schemeClr val="dk1"/>
          </a:fontRef>
        </p:style>
        <p:txBody>
          <a:bodyPr>
            <a:normAutofit fontScale="85000" lnSpcReduction="20000"/>
          </a:bodyPr>
          <a:lstStyle/>
          <a:p>
            <a:endParaRPr lang="es-ES" sz="2400" b="1" u="sng" dirty="0" smtClean="0">
              <a:solidFill>
                <a:srgbClr val="C00000"/>
              </a:solidFill>
            </a:endParaRPr>
          </a:p>
          <a:p>
            <a:r>
              <a:rPr lang="es-ES" sz="2400" b="1" u="sng" dirty="0" smtClean="0">
                <a:solidFill>
                  <a:srgbClr val="C00000"/>
                </a:solidFill>
              </a:rPr>
              <a:t>DEUTERONOMIO 18:9-14</a:t>
            </a:r>
          </a:p>
          <a:p>
            <a:endParaRPr lang="en-US" dirty="0" smtClean="0"/>
          </a:p>
          <a:p>
            <a:pPr algn="l"/>
            <a:r>
              <a:rPr lang="es-ES" dirty="0" smtClean="0">
                <a:solidFill>
                  <a:srgbClr val="C00000"/>
                </a:solidFill>
              </a:rPr>
              <a:t>9</a:t>
            </a:r>
            <a:r>
              <a:rPr lang="es-ES" dirty="0" smtClean="0"/>
              <a:t> </a:t>
            </a:r>
            <a:r>
              <a:rPr lang="es-ES" dirty="0" smtClean="0">
                <a:solidFill>
                  <a:schemeClr val="tx1"/>
                </a:solidFill>
              </a:rPr>
              <a:t>Cuando entres a la tierra que Jehová tu Dios te da, no aprenderás a hacer según las abominaciones de aquellas naciones. </a:t>
            </a:r>
            <a:endParaRPr lang="en-US" dirty="0" smtClean="0">
              <a:solidFill>
                <a:schemeClr val="tx1"/>
              </a:solidFill>
            </a:endParaRPr>
          </a:p>
          <a:p>
            <a:pPr algn="l"/>
            <a:r>
              <a:rPr lang="es-ES" dirty="0" smtClean="0">
                <a:solidFill>
                  <a:srgbClr val="C00000"/>
                </a:solidFill>
              </a:rPr>
              <a:t>10</a:t>
            </a:r>
            <a:r>
              <a:rPr lang="es-ES" dirty="0" smtClean="0">
                <a:solidFill>
                  <a:schemeClr val="tx1"/>
                </a:solidFill>
              </a:rPr>
              <a:t> No sea hallado en ti quien haga pasar a su hijo o a su hija por el fuego, ni quien practique adivinación, ni agorero, ni sortílego, ni hechicero, </a:t>
            </a:r>
            <a:endParaRPr lang="en-US" dirty="0" smtClean="0">
              <a:solidFill>
                <a:schemeClr val="tx1"/>
              </a:solidFill>
            </a:endParaRPr>
          </a:p>
          <a:p>
            <a:pPr algn="l"/>
            <a:r>
              <a:rPr lang="es-ES" dirty="0" smtClean="0">
                <a:solidFill>
                  <a:srgbClr val="C00000"/>
                </a:solidFill>
              </a:rPr>
              <a:t>11 </a:t>
            </a:r>
            <a:r>
              <a:rPr lang="es-ES" dirty="0" smtClean="0">
                <a:solidFill>
                  <a:schemeClr val="tx1"/>
                </a:solidFill>
              </a:rPr>
              <a:t>Ni encantador, ni adivino </a:t>
            </a:r>
            <a:r>
              <a:rPr lang="es-ES" dirty="0" smtClean="0">
                <a:solidFill>
                  <a:srgbClr val="0070C0"/>
                </a:solidFill>
              </a:rPr>
              <a:t>(ni quien pregunte a pitón), </a:t>
            </a:r>
            <a:r>
              <a:rPr lang="es-ES" dirty="0" smtClean="0">
                <a:solidFill>
                  <a:schemeClr val="tx1"/>
                </a:solidFill>
              </a:rPr>
              <a:t>ni mago, ni quien consulte </a:t>
            </a:r>
            <a:r>
              <a:rPr lang="es-ES" dirty="0" smtClean="0">
                <a:solidFill>
                  <a:srgbClr val="0070C0"/>
                </a:solidFill>
              </a:rPr>
              <a:t>(Pregunte) </a:t>
            </a:r>
            <a:r>
              <a:rPr lang="es-ES" dirty="0" smtClean="0">
                <a:solidFill>
                  <a:schemeClr val="tx1"/>
                </a:solidFill>
              </a:rPr>
              <a:t>a los muertos. </a:t>
            </a:r>
            <a:endParaRPr lang="en-US" dirty="0" smtClean="0">
              <a:solidFill>
                <a:schemeClr val="tx1"/>
              </a:solidFill>
            </a:endParaRPr>
          </a:p>
          <a:p>
            <a:pPr marL="514350" indent="-514350" algn="l"/>
            <a:r>
              <a:rPr lang="es-ES" dirty="0" smtClean="0">
                <a:solidFill>
                  <a:srgbClr val="C00000"/>
                </a:solidFill>
              </a:rPr>
              <a:t>12</a:t>
            </a:r>
            <a:r>
              <a:rPr lang="es-ES" dirty="0" smtClean="0">
                <a:solidFill>
                  <a:schemeClr val="tx1"/>
                </a:solidFill>
              </a:rPr>
              <a:t> Porque es abominación para con Jehová cualquiera que hace estas cosas, y por estas abominaciones Jehová tu Dios echa estas naciones de delante de ti. </a:t>
            </a:r>
            <a:endParaRPr lang="en-US" dirty="0" smtClean="0">
              <a:solidFill>
                <a:schemeClr val="tx1"/>
              </a:solidFill>
            </a:endParaRPr>
          </a:p>
          <a:p>
            <a:pPr marL="514350" indent="-514350" algn="l"/>
            <a:r>
              <a:rPr lang="es-ES" dirty="0" smtClean="0">
                <a:solidFill>
                  <a:srgbClr val="C00000"/>
                </a:solidFill>
              </a:rPr>
              <a:t>13</a:t>
            </a:r>
            <a:r>
              <a:rPr lang="es-ES" dirty="0" smtClean="0">
                <a:solidFill>
                  <a:schemeClr val="tx1"/>
                </a:solidFill>
              </a:rPr>
              <a:t> Perfecto serás delante de Jehová tu Dios. </a:t>
            </a:r>
            <a:endParaRPr lang="en-US" dirty="0" smtClean="0">
              <a:solidFill>
                <a:schemeClr val="tx1"/>
              </a:solidFill>
            </a:endParaRPr>
          </a:p>
          <a:p>
            <a:pPr marL="514350" indent="-514350" algn="l"/>
            <a:r>
              <a:rPr lang="es-ES" dirty="0" smtClean="0">
                <a:solidFill>
                  <a:srgbClr val="C00000"/>
                </a:solidFill>
              </a:rPr>
              <a:t>14</a:t>
            </a:r>
            <a:r>
              <a:rPr lang="es-ES" dirty="0" smtClean="0">
                <a:solidFill>
                  <a:schemeClr val="tx1"/>
                </a:solidFill>
              </a:rPr>
              <a:t> Porque estas naciones que vas a heredar, a agoreros y a adivinos oyen; mas a ti no te ha permitido esto Jehová tu Dios. </a:t>
            </a:r>
            <a:r>
              <a:rPr lang="es-ES" dirty="0" smtClean="0">
                <a:solidFill>
                  <a:srgbClr val="C00000"/>
                </a:solidFill>
              </a:rPr>
              <a:t>RV-1960</a:t>
            </a:r>
            <a:endParaRPr lang="en-US" dirty="0" smtClean="0">
              <a:solidFill>
                <a:srgbClr val="C00000"/>
              </a:solidFill>
            </a:endParaRPr>
          </a:p>
          <a:p>
            <a:endParaRPr lang="en-US" dirty="0"/>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rgbClr val="FFC000"/>
          </a:solidFill>
        </p:spPr>
        <p:style>
          <a:lnRef idx="3">
            <a:schemeClr val="lt1"/>
          </a:lnRef>
          <a:fillRef idx="1">
            <a:schemeClr val="dk1"/>
          </a:fillRef>
          <a:effectRef idx="1">
            <a:schemeClr val="dk1"/>
          </a:effectRef>
          <a:fontRef idx="minor">
            <a:schemeClr val="lt1"/>
          </a:fontRef>
        </p:style>
        <p:txBody>
          <a:bodyPr/>
          <a:lstStyle/>
          <a:p>
            <a:r>
              <a:rPr lang="en-US" dirty="0" smtClean="0">
                <a:solidFill>
                  <a:schemeClr val="tx1"/>
                </a:solidFill>
              </a:rPr>
              <a:t>Las </a:t>
            </a:r>
            <a:r>
              <a:rPr lang="en-US" dirty="0" err="1" smtClean="0">
                <a:solidFill>
                  <a:schemeClr val="tx1"/>
                </a:solidFill>
              </a:rPr>
              <a:t>Fechas</a:t>
            </a:r>
            <a:r>
              <a:rPr lang="en-US" dirty="0" smtClean="0">
                <a:solidFill>
                  <a:schemeClr val="tx1"/>
                </a:solidFill>
              </a:rPr>
              <a:t> de </a:t>
            </a:r>
            <a:r>
              <a:rPr lang="en-US" dirty="0" err="1" smtClean="0">
                <a:solidFill>
                  <a:schemeClr val="tx1"/>
                </a:solidFill>
              </a:rPr>
              <a:t>Estas</a:t>
            </a:r>
            <a:r>
              <a:rPr lang="en-US" dirty="0" smtClean="0">
                <a:solidFill>
                  <a:schemeClr val="tx1"/>
                </a:solidFill>
              </a:rPr>
              <a:t> Fiestas </a:t>
            </a:r>
            <a:r>
              <a:rPr lang="en-US" dirty="0" err="1" smtClean="0">
                <a:solidFill>
                  <a:schemeClr val="tx1"/>
                </a:solidFill>
              </a:rPr>
              <a:t>Paganas</a:t>
            </a:r>
            <a:endParaRPr lang="en-US" dirty="0">
              <a:solidFill>
                <a:schemeClr val="tx1"/>
              </a:solidFill>
            </a:endParaRPr>
          </a:p>
        </p:txBody>
      </p:sp>
      <p:sp>
        <p:nvSpPr>
          <p:cNvPr id="3" name="Subtitle 2"/>
          <p:cNvSpPr>
            <a:spLocks noGrp="1"/>
          </p:cNvSpPr>
          <p:nvPr>
            <p:ph type="subTitle" idx="1"/>
          </p:nvPr>
        </p:nvSpPr>
        <p:spPr>
          <a:xfrm>
            <a:off x="0" y="1447800"/>
            <a:ext cx="9144000" cy="5410200"/>
          </a:xfrm>
        </p:spPr>
        <p:style>
          <a:lnRef idx="2">
            <a:schemeClr val="dk1"/>
          </a:lnRef>
          <a:fillRef idx="1001">
            <a:schemeClr val="lt1"/>
          </a:fillRef>
          <a:effectRef idx="0">
            <a:schemeClr val="dk1"/>
          </a:effectRef>
          <a:fontRef idx="minor">
            <a:schemeClr val="dk1"/>
          </a:fontRef>
        </p:style>
        <p:txBody>
          <a:bodyPr>
            <a:normAutofit fontScale="92500" lnSpcReduction="10000"/>
          </a:bodyPr>
          <a:lstStyle/>
          <a:p>
            <a:pPr algn="l"/>
            <a:endParaRPr lang="es-ES" sz="1300" dirty="0" smtClean="0">
              <a:solidFill>
                <a:schemeClr val="tx1"/>
              </a:solidFill>
            </a:endParaRPr>
          </a:p>
          <a:p>
            <a:pPr algn="l"/>
            <a:r>
              <a:rPr lang="es-ES" dirty="0" smtClean="0">
                <a:solidFill>
                  <a:schemeClr val="tx1"/>
                </a:solidFill>
              </a:rPr>
              <a:t>La celebración se</a:t>
            </a:r>
            <a:r>
              <a:rPr lang="en-US" dirty="0" smtClean="0">
                <a:solidFill>
                  <a:schemeClr val="tx1"/>
                </a:solidFill>
              </a:rPr>
              <a:t> </a:t>
            </a:r>
            <a:r>
              <a:rPr lang="es-ES" dirty="0" smtClean="0">
                <a:solidFill>
                  <a:schemeClr val="tx1"/>
                </a:solidFill>
              </a:rPr>
              <a:t>constituía en un día festivo llamado la "</a:t>
            </a:r>
            <a:r>
              <a:rPr lang="es-ES" dirty="0" smtClean="0">
                <a:solidFill>
                  <a:srgbClr val="002060"/>
                </a:solidFill>
              </a:rPr>
              <a:t>Vigilia de </a:t>
            </a:r>
            <a:r>
              <a:rPr lang="es-ES" dirty="0" err="1" smtClean="0">
                <a:solidFill>
                  <a:srgbClr val="002060"/>
                </a:solidFill>
              </a:rPr>
              <a:t>Saman</a:t>
            </a:r>
            <a:r>
              <a:rPr lang="es-ES" dirty="0" smtClean="0">
                <a:solidFill>
                  <a:schemeClr val="tx1"/>
                </a:solidFill>
              </a:rPr>
              <a:t>". La imagen de ese dios pagano era la de un esqueleto sosteniendo una hoz  en su mano que más tarde llegó a ser conocido como La </a:t>
            </a:r>
            <a:r>
              <a:rPr lang="es-ES" dirty="0" smtClean="0">
                <a:solidFill>
                  <a:schemeClr val="tx1"/>
                </a:solidFill>
              </a:rPr>
              <a:t>Muerte</a:t>
            </a:r>
            <a:r>
              <a:rPr lang="es-ES" dirty="0">
                <a:solidFill>
                  <a:schemeClr val="tx1"/>
                </a:solidFill>
              </a:rPr>
              <a:t> </a:t>
            </a:r>
            <a:r>
              <a:rPr lang="es-ES" dirty="0" smtClean="0">
                <a:solidFill>
                  <a:schemeClr val="tx1"/>
                </a:solidFill>
              </a:rPr>
              <a:t>o La Santa Muerte (que de Santa No Tiene Nada).</a:t>
            </a:r>
            <a:endParaRPr lang="es-ES" dirty="0" smtClean="0">
              <a:solidFill>
                <a:schemeClr val="tx1"/>
              </a:solidFill>
            </a:endParaRPr>
          </a:p>
          <a:p>
            <a:pPr algn="l"/>
            <a:endParaRPr lang="es-ES" dirty="0" smtClean="0">
              <a:solidFill>
                <a:schemeClr val="tx1"/>
              </a:solidFill>
            </a:endParaRPr>
          </a:p>
          <a:p>
            <a:pPr algn="l">
              <a:buFont typeface="Arial" pitchFamily="34" charset="0"/>
              <a:buChar char="•"/>
            </a:pPr>
            <a:r>
              <a:rPr lang="es-ES" dirty="0" smtClean="0">
                <a:solidFill>
                  <a:srgbClr val="002060"/>
                </a:solidFill>
              </a:rPr>
              <a:t>El 1º de Noviembre </a:t>
            </a:r>
            <a:r>
              <a:rPr lang="es-ES" dirty="0" smtClean="0">
                <a:solidFill>
                  <a:schemeClr val="tx1"/>
                </a:solidFill>
              </a:rPr>
              <a:t>era la fecha en que los celtas celebraban el Día de la Muerte. </a:t>
            </a:r>
          </a:p>
          <a:p>
            <a:pPr algn="l">
              <a:buFont typeface="Arial" pitchFamily="34" charset="0"/>
              <a:buChar char="•"/>
            </a:pPr>
            <a:r>
              <a:rPr lang="es-ES" dirty="0" smtClean="0">
                <a:solidFill>
                  <a:schemeClr val="tx1"/>
                </a:solidFill>
              </a:rPr>
              <a:t>Adicionalmente ellos creían que el día anterior, el </a:t>
            </a:r>
            <a:r>
              <a:rPr lang="es-ES" dirty="0" smtClean="0">
                <a:solidFill>
                  <a:srgbClr val="002060"/>
                </a:solidFill>
              </a:rPr>
              <a:t>31 de Octubre</a:t>
            </a:r>
            <a:r>
              <a:rPr lang="es-ES" dirty="0" smtClean="0">
                <a:solidFill>
                  <a:schemeClr val="tx1"/>
                </a:solidFill>
              </a:rPr>
              <a:t>, </a:t>
            </a:r>
            <a:r>
              <a:rPr lang="es-ES" dirty="0" err="1" smtClean="0">
                <a:solidFill>
                  <a:schemeClr val="tx1"/>
                </a:solidFill>
              </a:rPr>
              <a:t>Samhain</a:t>
            </a:r>
            <a:r>
              <a:rPr lang="es-ES" dirty="0" smtClean="0">
                <a:solidFill>
                  <a:schemeClr val="tx1"/>
                </a:solidFill>
              </a:rPr>
              <a:t> se reunía con los espíritus de todos los que habían muerto el año anterior. </a:t>
            </a:r>
            <a:endParaRPr lang="en-US" dirty="0">
              <a:solidFill>
                <a:schemeClr val="tx1"/>
              </a:solidFill>
            </a:endParaRPr>
          </a:p>
        </p:txBody>
      </p:sp>
    </p:spTree>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endParaRPr lang="es-ES" dirty="0" smtClean="0"/>
          </a:p>
          <a:p>
            <a:endParaRPr lang="es-ES" dirty="0" smtClean="0"/>
          </a:p>
          <a:p>
            <a:pPr algn="l"/>
            <a:endParaRPr lang="es-ES" dirty="0" smtClean="0"/>
          </a:p>
          <a:p>
            <a:pPr algn="l"/>
            <a:r>
              <a:rPr lang="es-ES" dirty="0" smtClean="0">
                <a:solidFill>
                  <a:schemeClr val="tx1"/>
                </a:solidFill>
              </a:rPr>
              <a:t>A estos muertos el 31 de Octubre se les permitía regresar a sus antiguos hogares a visitar a los vivos.</a:t>
            </a:r>
          </a:p>
          <a:p>
            <a:pPr algn="l"/>
            <a:endParaRPr lang="es-ES" dirty="0" smtClean="0">
              <a:solidFill>
                <a:schemeClr val="tx1"/>
              </a:solidFill>
            </a:endParaRPr>
          </a:p>
          <a:p>
            <a:pPr algn="l"/>
            <a:r>
              <a:rPr lang="es-ES" dirty="0" smtClean="0">
                <a:solidFill>
                  <a:schemeClr val="tx1"/>
                </a:solidFill>
              </a:rPr>
              <a:t>Para proteger a los vivos, el </a:t>
            </a:r>
            <a:r>
              <a:rPr lang="es-ES" dirty="0" smtClean="0">
                <a:solidFill>
                  <a:srgbClr val="002060"/>
                </a:solidFill>
              </a:rPr>
              <a:t>Sacerdote Satánico </a:t>
            </a:r>
            <a:r>
              <a:rPr lang="es-ES" dirty="0" smtClean="0">
                <a:solidFill>
                  <a:schemeClr val="tx1"/>
                </a:solidFill>
              </a:rPr>
              <a:t>dirigía a la gente en ceremonias de adoración diabólica en las que eran quemados como ofrenda caballos, gatos, ovejas negras, bueyes y seres humanos, para apaciguar a </a:t>
            </a:r>
            <a:r>
              <a:rPr lang="es-ES" dirty="0" err="1" smtClean="0">
                <a:solidFill>
                  <a:schemeClr val="tx1"/>
                </a:solidFill>
              </a:rPr>
              <a:t>Samhain</a:t>
            </a:r>
            <a:r>
              <a:rPr lang="es-ES" dirty="0" smtClean="0">
                <a:solidFill>
                  <a:schemeClr val="tx1"/>
                </a:solidFill>
              </a:rPr>
              <a:t> y evitar que los espíritus de los muertos los lastimaran. </a:t>
            </a:r>
            <a:endParaRPr lang="en-US" dirty="0">
              <a:solidFill>
                <a:schemeClr val="tx1"/>
              </a:solidFill>
            </a:endParaRPr>
          </a:p>
        </p:txBody>
      </p:sp>
      <p:sp>
        <p:nvSpPr>
          <p:cNvPr id="4" name="Rectangle 3"/>
          <p:cNvSpPr/>
          <p:nvPr/>
        </p:nvSpPr>
        <p:spPr>
          <a:xfrm>
            <a:off x="0" y="0"/>
            <a:ext cx="91440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LOS RITOS SATANICOS Y DIABOLICOS</a:t>
            </a:r>
            <a:endParaRPr lang="en-US" sz="4000" dirty="0">
              <a:solidFill>
                <a:schemeClr val="tx1"/>
              </a:solidFill>
            </a:endParaRPr>
          </a:p>
        </p:txBody>
      </p:sp>
    </p:spTree>
  </p:cSld>
  <p:clrMapOvr>
    <a:masterClrMapping/>
  </p:clrMapOvr>
  <p:transition spd="slow">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rgbClr val="FFC000"/>
          </a:solidFill>
        </p:spPr>
        <p:style>
          <a:lnRef idx="3">
            <a:schemeClr val="lt1"/>
          </a:lnRef>
          <a:fillRef idx="1">
            <a:schemeClr val="dk1"/>
          </a:fillRef>
          <a:effectRef idx="1">
            <a:schemeClr val="dk1"/>
          </a:effectRef>
          <a:fontRef idx="minor">
            <a:schemeClr val="lt1"/>
          </a:fontRef>
        </p:style>
        <p:txBody>
          <a:bodyPr/>
          <a:lstStyle/>
          <a:p>
            <a:r>
              <a:rPr lang="en-US" b="1" dirty="0" smtClean="0">
                <a:solidFill>
                  <a:schemeClr val="tx1"/>
                </a:solidFill>
              </a:rPr>
              <a:t>Los </a:t>
            </a:r>
            <a:r>
              <a:rPr lang="en-US" b="1" dirty="0" err="1" smtClean="0">
                <a:solidFill>
                  <a:schemeClr val="tx1"/>
                </a:solidFill>
              </a:rPr>
              <a:t>Sacrificios</a:t>
            </a:r>
            <a:r>
              <a:rPr lang="en-US" b="1" dirty="0" smtClean="0">
                <a:solidFill>
                  <a:schemeClr val="tx1"/>
                </a:solidFill>
              </a:rPr>
              <a:t> A </a:t>
            </a:r>
            <a:r>
              <a:rPr lang="en-US" b="1" dirty="0" err="1" smtClean="0">
                <a:solidFill>
                  <a:schemeClr val="tx1"/>
                </a:solidFill>
              </a:rPr>
              <a:t>Satanas</a:t>
            </a:r>
            <a:endParaRPr lang="en-US" b="1" dirty="0">
              <a:solidFill>
                <a:schemeClr val="tx1"/>
              </a:solidFill>
            </a:endParaRPr>
          </a:p>
        </p:txBody>
      </p:sp>
      <p:sp>
        <p:nvSpPr>
          <p:cNvPr id="3" name="Subtitle 2"/>
          <p:cNvSpPr>
            <a:spLocks noGrp="1"/>
          </p:cNvSpPr>
          <p:nvPr>
            <p:ph type="subTitle" idx="1"/>
          </p:nvPr>
        </p:nvSpPr>
        <p:spPr>
          <a:xfrm>
            <a:off x="0" y="1447800"/>
            <a:ext cx="9144000" cy="5410200"/>
          </a:xfrm>
        </p:spPr>
        <p:txBody>
          <a:bodyPr>
            <a:normAutofit fontScale="47500" lnSpcReduction="20000"/>
          </a:bodyPr>
          <a:lstStyle/>
          <a:p>
            <a:pPr algn="l"/>
            <a:endParaRPr lang="es-ES" sz="1600" dirty="0" smtClean="0">
              <a:solidFill>
                <a:schemeClr val="tx1"/>
              </a:solidFill>
            </a:endParaRPr>
          </a:p>
          <a:p>
            <a:pPr algn="l"/>
            <a:endParaRPr lang="en-US" sz="2200" dirty="0" smtClean="0">
              <a:solidFill>
                <a:schemeClr val="tx1"/>
              </a:solidFill>
            </a:endParaRPr>
          </a:p>
          <a:p>
            <a:pPr algn="l"/>
            <a:endParaRPr lang="en-US" sz="6500" dirty="0" smtClean="0">
              <a:solidFill>
                <a:schemeClr val="tx1"/>
              </a:solidFill>
            </a:endParaRPr>
          </a:p>
          <a:p>
            <a:pPr algn="l"/>
            <a:r>
              <a:rPr lang="en-US" sz="6500" dirty="0" smtClean="0">
                <a:solidFill>
                  <a:schemeClr val="tx1"/>
                </a:solidFill>
              </a:rPr>
              <a:t>Para </a:t>
            </a:r>
            <a:r>
              <a:rPr lang="en-US" sz="6500" dirty="0" err="1" smtClean="0">
                <a:solidFill>
                  <a:schemeClr val="tx1"/>
                </a:solidFill>
              </a:rPr>
              <a:t>ahuyentar</a:t>
            </a:r>
            <a:r>
              <a:rPr lang="en-US" sz="6500" dirty="0" smtClean="0">
                <a:solidFill>
                  <a:schemeClr val="tx1"/>
                </a:solidFill>
              </a:rPr>
              <a:t> a los </a:t>
            </a:r>
            <a:r>
              <a:rPr lang="en-US" sz="6500" dirty="0" err="1" smtClean="0">
                <a:solidFill>
                  <a:schemeClr val="tx1"/>
                </a:solidFill>
              </a:rPr>
              <a:t>espíritus</a:t>
            </a:r>
            <a:r>
              <a:rPr lang="en-US" sz="6500" dirty="0" smtClean="0">
                <a:solidFill>
                  <a:schemeClr val="tx1"/>
                </a:solidFill>
              </a:rPr>
              <a:t>, los </a:t>
            </a:r>
            <a:r>
              <a:rPr lang="en-US" sz="6500" dirty="0" err="1" smtClean="0">
                <a:solidFill>
                  <a:schemeClr val="tx1"/>
                </a:solidFill>
              </a:rPr>
              <a:t>sacerdotes</a:t>
            </a:r>
            <a:r>
              <a:rPr lang="en-US" sz="6500" dirty="0" smtClean="0">
                <a:solidFill>
                  <a:schemeClr val="tx1"/>
                </a:solidFill>
              </a:rPr>
              <a:t> </a:t>
            </a:r>
            <a:r>
              <a:rPr lang="en-US" sz="6500" dirty="0" err="1" smtClean="0">
                <a:solidFill>
                  <a:schemeClr val="tx1"/>
                </a:solidFill>
              </a:rPr>
              <a:t>druidas</a:t>
            </a:r>
            <a:r>
              <a:rPr lang="en-US" sz="6500" dirty="0" smtClean="0">
                <a:solidFill>
                  <a:schemeClr val="tx1"/>
                </a:solidFill>
              </a:rPr>
              <a:t> (</a:t>
            </a:r>
            <a:r>
              <a:rPr lang="en-US" sz="6500" dirty="0" err="1" smtClean="0">
                <a:solidFill>
                  <a:schemeClr val="accent6"/>
                </a:solidFill>
              </a:rPr>
              <a:t>Sacerdotes</a:t>
            </a:r>
            <a:r>
              <a:rPr lang="en-US" sz="6500" dirty="0" smtClean="0">
                <a:solidFill>
                  <a:schemeClr val="accent6"/>
                </a:solidFill>
              </a:rPr>
              <a:t> </a:t>
            </a:r>
            <a:r>
              <a:rPr lang="en-US" sz="6500" dirty="0" err="1" smtClean="0">
                <a:solidFill>
                  <a:schemeClr val="accent6"/>
                </a:solidFill>
              </a:rPr>
              <a:t>Satanicos</a:t>
            </a:r>
            <a:r>
              <a:rPr lang="en-US" sz="6500" dirty="0" smtClean="0">
                <a:solidFill>
                  <a:schemeClr val="tx1"/>
                </a:solidFill>
              </a:rPr>
              <a:t>) </a:t>
            </a:r>
            <a:r>
              <a:rPr lang="en-US" sz="6500" dirty="0" err="1" smtClean="0">
                <a:solidFill>
                  <a:schemeClr val="tx1"/>
                </a:solidFill>
              </a:rPr>
              <a:t>encendían</a:t>
            </a:r>
            <a:r>
              <a:rPr lang="en-US" sz="6500" dirty="0" smtClean="0">
                <a:solidFill>
                  <a:schemeClr val="tx1"/>
                </a:solidFill>
              </a:rPr>
              <a:t> </a:t>
            </a:r>
            <a:r>
              <a:rPr lang="en-US" sz="6500" dirty="0" err="1" smtClean="0">
                <a:solidFill>
                  <a:schemeClr val="tx1"/>
                </a:solidFill>
              </a:rPr>
              <a:t>grandes</a:t>
            </a:r>
            <a:r>
              <a:rPr lang="en-US" sz="6500" dirty="0" smtClean="0">
                <a:solidFill>
                  <a:schemeClr val="tx1"/>
                </a:solidFill>
              </a:rPr>
              <a:t> </a:t>
            </a:r>
            <a:r>
              <a:rPr lang="es-ES" sz="6500" dirty="0" smtClean="0">
                <a:solidFill>
                  <a:schemeClr val="tx1"/>
                </a:solidFill>
              </a:rPr>
              <a:t>hogueras en las que se </a:t>
            </a:r>
            <a:r>
              <a:rPr lang="en-US" sz="6500" dirty="0" err="1" smtClean="0">
                <a:solidFill>
                  <a:schemeClr val="tx1"/>
                </a:solidFill>
              </a:rPr>
              <a:t>sacrificaban</a:t>
            </a:r>
            <a:r>
              <a:rPr lang="en-US" sz="6500" dirty="0" smtClean="0">
                <a:solidFill>
                  <a:schemeClr val="tx1"/>
                </a:solidFill>
              </a:rPr>
              <a:t> </a:t>
            </a:r>
            <a:r>
              <a:rPr lang="en-US" sz="6500" dirty="0" err="1" smtClean="0">
                <a:solidFill>
                  <a:schemeClr val="tx1"/>
                </a:solidFill>
              </a:rPr>
              <a:t>animales</a:t>
            </a:r>
            <a:r>
              <a:rPr lang="en-US" sz="6500" dirty="0" smtClean="0">
                <a:solidFill>
                  <a:schemeClr val="tx1"/>
                </a:solidFill>
              </a:rPr>
              <a:t> y </a:t>
            </a:r>
            <a:r>
              <a:rPr lang="en-US" sz="6500" dirty="0" err="1" smtClean="0">
                <a:solidFill>
                  <a:schemeClr val="tx1"/>
                </a:solidFill>
              </a:rPr>
              <a:t>cultivos</a:t>
            </a:r>
            <a:r>
              <a:rPr lang="en-US" sz="6500" dirty="0" smtClean="0">
                <a:solidFill>
                  <a:schemeClr val="tx1"/>
                </a:solidFill>
              </a:rPr>
              <a:t>. </a:t>
            </a:r>
          </a:p>
          <a:p>
            <a:pPr algn="l"/>
            <a:endParaRPr lang="en-US" sz="2500" dirty="0" smtClean="0">
              <a:solidFill>
                <a:schemeClr val="tx1"/>
              </a:solidFill>
            </a:endParaRPr>
          </a:p>
          <a:p>
            <a:pPr algn="l"/>
            <a:endParaRPr lang="en-US" sz="2500" dirty="0" smtClean="0">
              <a:solidFill>
                <a:schemeClr val="tx1"/>
              </a:solidFill>
            </a:endParaRPr>
          </a:p>
          <a:p>
            <a:pPr algn="l"/>
            <a:r>
              <a:rPr lang="en-US" sz="6500" dirty="0" smtClean="0">
                <a:solidFill>
                  <a:schemeClr val="tx1"/>
                </a:solidFill>
              </a:rPr>
              <a:t>La </a:t>
            </a:r>
            <a:r>
              <a:rPr lang="en-US" sz="6500" dirty="0" err="1" smtClean="0">
                <a:solidFill>
                  <a:schemeClr val="tx1"/>
                </a:solidFill>
              </a:rPr>
              <a:t>familia</a:t>
            </a:r>
            <a:r>
              <a:rPr lang="en-US" sz="6500" dirty="0" smtClean="0">
                <a:solidFill>
                  <a:schemeClr val="tx1"/>
                </a:solidFill>
              </a:rPr>
              <a:t> </a:t>
            </a:r>
            <a:r>
              <a:rPr lang="en-US" sz="6500" dirty="0" err="1" smtClean="0">
                <a:solidFill>
                  <a:schemeClr val="tx1"/>
                </a:solidFill>
              </a:rPr>
              <a:t>tenía</a:t>
            </a:r>
            <a:r>
              <a:rPr lang="en-US" sz="6500" dirty="0" smtClean="0">
                <a:solidFill>
                  <a:schemeClr val="tx1"/>
                </a:solidFill>
              </a:rPr>
              <a:t> </a:t>
            </a:r>
            <a:r>
              <a:rPr lang="en-US" sz="6500" dirty="0" err="1" smtClean="0">
                <a:solidFill>
                  <a:schemeClr val="tx1"/>
                </a:solidFill>
              </a:rPr>
              <a:t>que</a:t>
            </a:r>
            <a:r>
              <a:rPr lang="en-US" sz="6500" dirty="0" smtClean="0">
                <a:solidFill>
                  <a:schemeClr val="tx1"/>
                </a:solidFill>
              </a:rPr>
              <a:t> </a:t>
            </a:r>
            <a:r>
              <a:rPr lang="es-ES" sz="6500" dirty="0" smtClean="0">
                <a:solidFill>
                  <a:schemeClr val="tx1"/>
                </a:solidFill>
              </a:rPr>
              <a:t>tener una buena comida para ofrecer al espíritu porque de no ser así el espíritu del muerto le harían una maldad. De ahí es que viene la famosa expresión que se dice la noche del 31 de </a:t>
            </a:r>
            <a:r>
              <a:rPr lang="es-ES" sz="6500" dirty="0" smtClean="0">
                <a:solidFill>
                  <a:schemeClr val="tx1"/>
                </a:solidFill>
              </a:rPr>
              <a:t>Octubre.</a:t>
            </a:r>
            <a:endParaRPr lang="es-ES" sz="6500" dirty="0" smtClean="0">
              <a:solidFill>
                <a:schemeClr val="tx1"/>
              </a:solidFill>
            </a:endParaRPr>
          </a:p>
          <a:p>
            <a:r>
              <a:rPr lang="en-US" sz="6500" b="1" dirty="0" smtClean="0">
                <a:solidFill>
                  <a:srgbClr val="FF9900"/>
                </a:solidFill>
              </a:rPr>
              <a:t>"Trick or Treat" ("</a:t>
            </a:r>
            <a:r>
              <a:rPr lang="en-US" sz="6500" b="1" dirty="0" err="1" smtClean="0">
                <a:solidFill>
                  <a:srgbClr val="FF9900"/>
                </a:solidFill>
              </a:rPr>
              <a:t>Truco</a:t>
            </a:r>
            <a:r>
              <a:rPr lang="en-US" sz="6500" b="1" dirty="0" smtClean="0">
                <a:solidFill>
                  <a:srgbClr val="FF9900"/>
                </a:solidFill>
              </a:rPr>
              <a:t> o </a:t>
            </a:r>
            <a:r>
              <a:rPr lang="en-US" sz="6500" b="1" dirty="0" err="1" smtClean="0">
                <a:solidFill>
                  <a:srgbClr val="FF9900"/>
                </a:solidFill>
              </a:rPr>
              <a:t>Trato</a:t>
            </a:r>
            <a:r>
              <a:rPr lang="en-US" sz="6500" b="1" dirty="0" smtClean="0">
                <a:solidFill>
                  <a:srgbClr val="FF9900"/>
                </a:solidFill>
              </a:rPr>
              <a:t>").</a:t>
            </a:r>
          </a:p>
          <a:p>
            <a:endParaRPr lang="en-US" dirty="0"/>
          </a:p>
        </p:txBody>
      </p:sp>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JesusIsGod\Pictures\Fiestas Paganas\Halloween\Casa Adornada Para Satanas.jpg"/>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p:spPr>
      </p:pic>
      <p:sp>
        <p:nvSpPr>
          <p:cNvPr id="4" name="TextBox 3"/>
          <p:cNvSpPr txBox="1"/>
          <p:nvPr/>
        </p:nvSpPr>
        <p:spPr>
          <a:xfrm>
            <a:off x="0" y="0"/>
            <a:ext cx="914400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7200" dirty="0" smtClean="0">
                <a:solidFill>
                  <a:srgbClr val="FFC000"/>
                </a:solidFill>
              </a:rPr>
              <a:t>EJEMPLOS</a:t>
            </a:r>
            <a:endParaRPr lang="en-US" sz="7200" dirty="0">
              <a:solidFill>
                <a:srgbClr val="FFC000"/>
              </a:solidFill>
            </a:endParaRPr>
          </a:p>
        </p:txBody>
      </p:sp>
    </p:spTree>
  </p:cSld>
  <p:clrMapOvr>
    <a:masterClrMapping/>
  </p:clrMapOvr>
  <p:transition spd="slow">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susIsGod\Pictures\Fiestas Paganas\Halloween\Cupcakes en la Noche de Halloween.jpg"/>
          <p:cNvPicPr>
            <a:picLocks noChangeAspect="1" noChangeArrowheads="1"/>
          </p:cNvPicPr>
          <p:nvPr/>
        </p:nvPicPr>
        <p:blipFill>
          <a:blip r:embed="rId2" cstate="print"/>
          <a:srcRect/>
          <a:stretch>
            <a:fillRect/>
          </a:stretch>
        </p:blipFill>
        <p:spPr bwMode="auto">
          <a:xfrm>
            <a:off x="0" y="1"/>
            <a:ext cx="4876800" cy="3657600"/>
          </a:xfrm>
          <a:prstGeom prst="rect">
            <a:avLst/>
          </a:prstGeom>
          <a:noFill/>
        </p:spPr>
      </p:pic>
      <p:pic>
        <p:nvPicPr>
          <p:cNvPr id="6148" name="Picture 4" descr="C:\Users\JesusIsGod\Pictures\Fiestas Paganas\Halloween\Frutas y Vegetales en Halloween.jpg"/>
          <p:cNvPicPr>
            <a:picLocks noChangeAspect="1" noChangeArrowheads="1"/>
          </p:cNvPicPr>
          <p:nvPr/>
        </p:nvPicPr>
        <p:blipFill>
          <a:blip r:embed="rId3" cstate="print"/>
          <a:srcRect/>
          <a:stretch>
            <a:fillRect/>
          </a:stretch>
        </p:blipFill>
        <p:spPr bwMode="auto">
          <a:xfrm>
            <a:off x="4876800" y="0"/>
            <a:ext cx="4267200" cy="6858000"/>
          </a:xfrm>
          <a:prstGeom prst="rect">
            <a:avLst/>
          </a:prstGeom>
          <a:noFill/>
        </p:spPr>
      </p:pic>
      <p:pic>
        <p:nvPicPr>
          <p:cNvPr id="6149" name="Picture 5" descr="C:\Users\JesusIsGod\Pictures\Fiestas Paganas\Halloween\Dulces en Halloween.jpg"/>
          <p:cNvPicPr>
            <a:picLocks noChangeAspect="1" noChangeArrowheads="1"/>
          </p:cNvPicPr>
          <p:nvPr/>
        </p:nvPicPr>
        <p:blipFill>
          <a:blip r:embed="rId4" cstate="print"/>
          <a:srcRect/>
          <a:stretch>
            <a:fillRect/>
          </a:stretch>
        </p:blipFill>
        <p:spPr bwMode="auto">
          <a:xfrm>
            <a:off x="0" y="3657600"/>
            <a:ext cx="4876800" cy="3200400"/>
          </a:xfrm>
          <a:prstGeom prst="rect">
            <a:avLst/>
          </a:prstGeom>
          <a:noFill/>
        </p:spPr>
      </p:pic>
    </p:spTree>
  </p:cSld>
  <p:clrMapOvr>
    <a:masterClrMapping/>
  </p:clrMapOvr>
  <p:transition spd="slow">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esusIsGod\Pictures\Fiestas Paganas\Halloween\Los Muerto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a:solidFill>
            <a:srgbClr val="FFC000"/>
          </a:solidFill>
        </p:spPr>
        <p:txBody>
          <a:bodyPr/>
          <a:lstStyle/>
          <a:p>
            <a:r>
              <a:rPr lang="en-US" dirty="0" smtClean="0"/>
              <a:t>CRISTIANIZANDO EL PAGANISMO</a:t>
            </a:r>
            <a:endParaRPr lang="en-US" dirty="0"/>
          </a:p>
        </p:txBody>
      </p:sp>
      <p:sp>
        <p:nvSpPr>
          <p:cNvPr id="3" name="Subtitle 2"/>
          <p:cNvSpPr>
            <a:spLocks noGrp="1"/>
          </p:cNvSpPr>
          <p:nvPr>
            <p:ph type="subTitle" idx="1"/>
          </p:nvPr>
        </p:nvSpPr>
        <p:spPr>
          <a:xfrm>
            <a:off x="0" y="1447800"/>
            <a:ext cx="9144000" cy="5410200"/>
          </a:xfrm>
        </p:spPr>
        <p:txBody>
          <a:bodyPr>
            <a:normAutofit fontScale="92500" lnSpcReduction="10000"/>
          </a:bodyPr>
          <a:lstStyle/>
          <a:p>
            <a:pPr algn="l"/>
            <a:r>
              <a:rPr lang="es-ES" dirty="0" smtClean="0">
                <a:solidFill>
                  <a:schemeClr val="tx1"/>
                </a:solidFill>
              </a:rPr>
              <a:t>En un intento de cristianizar este día de adoración pagana en el año 800 la Iglesia Romana movió el Día de Todos los Santos del mes de </a:t>
            </a:r>
            <a:r>
              <a:rPr lang="es-ES" dirty="0" smtClean="0">
                <a:solidFill>
                  <a:schemeClr val="accent5"/>
                </a:solidFill>
              </a:rPr>
              <a:t>Mayo al 1º de Noviembre.</a:t>
            </a:r>
            <a:r>
              <a:rPr lang="es-ES" dirty="0" smtClean="0">
                <a:solidFill>
                  <a:schemeClr val="tx1"/>
                </a:solidFill>
              </a:rPr>
              <a:t> En inglés este día se llama el </a:t>
            </a:r>
            <a:r>
              <a:rPr lang="es-ES" dirty="0" smtClean="0">
                <a:solidFill>
                  <a:srgbClr val="FF9900"/>
                </a:solidFill>
              </a:rPr>
              <a:t>"</a:t>
            </a:r>
            <a:r>
              <a:rPr lang="es-ES" dirty="0" err="1" smtClean="0">
                <a:solidFill>
                  <a:srgbClr val="FF9900"/>
                </a:solidFill>
              </a:rPr>
              <a:t>All</a:t>
            </a:r>
            <a:r>
              <a:rPr lang="es-ES" dirty="0" smtClean="0">
                <a:solidFill>
                  <a:srgbClr val="FF9900"/>
                </a:solidFill>
              </a:rPr>
              <a:t> </a:t>
            </a:r>
            <a:r>
              <a:rPr lang="es-ES" dirty="0" err="1" smtClean="0">
                <a:solidFill>
                  <a:srgbClr val="FF9900"/>
                </a:solidFill>
              </a:rPr>
              <a:t>Hallow's</a:t>
            </a:r>
            <a:r>
              <a:rPr lang="es-ES" dirty="0" smtClean="0">
                <a:solidFill>
                  <a:srgbClr val="FF9900"/>
                </a:solidFill>
              </a:rPr>
              <a:t> Day</a:t>
            </a:r>
            <a:r>
              <a:rPr lang="es-ES" dirty="0" smtClean="0"/>
              <a:t>" </a:t>
            </a:r>
            <a:r>
              <a:rPr lang="es-ES" dirty="0" smtClean="0">
                <a:solidFill>
                  <a:schemeClr val="tx1"/>
                </a:solidFill>
              </a:rPr>
              <a:t>pronto se acostumbró llamar  </a:t>
            </a:r>
            <a:r>
              <a:rPr lang="es-ES" dirty="0" smtClean="0"/>
              <a:t>"</a:t>
            </a:r>
            <a:r>
              <a:rPr lang="es-ES" dirty="0" err="1" smtClean="0">
                <a:solidFill>
                  <a:srgbClr val="FF9900"/>
                </a:solidFill>
              </a:rPr>
              <a:t>All</a:t>
            </a:r>
            <a:r>
              <a:rPr lang="es-ES" dirty="0" smtClean="0">
                <a:solidFill>
                  <a:srgbClr val="FF9900"/>
                </a:solidFill>
              </a:rPr>
              <a:t> </a:t>
            </a:r>
            <a:r>
              <a:rPr lang="es-ES" dirty="0" err="1" smtClean="0">
                <a:solidFill>
                  <a:srgbClr val="FF9900"/>
                </a:solidFill>
              </a:rPr>
              <a:t>Hallowe'en</a:t>
            </a:r>
            <a:r>
              <a:rPr lang="es-ES" dirty="0" smtClean="0"/>
              <a:t>", </a:t>
            </a:r>
            <a:r>
              <a:rPr lang="es-ES" dirty="0" smtClean="0">
                <a:solidFill>
                  <a:schemeClr val="tx1"/>
                </a:solidFill>
              </a:rPr>
              <a:t>y</a:t>
            </a:r>
            <a:r>
              <a:rPr lang="es-ES" dirty="0" smtClean="0"/>
              <a:t> </a:t>
            </a:r>
            <a:r>
              <a:rPr lang="es-ES" dirty="0" smtClean="0">
                <a:solidFill>
                  <a:schemeClr val="tx1"/>
                </a:solidFill>
              </a:rPr>
              <a:t>que pronto fue abreviado a </a:t>
            </a:r>
            <a:r>
              <a:rPr lang="es-ES" dirty="0" smtClean="0">
                <a:solidFill>
                  <a:srgbClr val="FF9900"/>
                </a:solidFill>
              </a:rPr>
              <a:t>Halloween</a:t>
            </a:r>
            <a:r>
              <a:rPr lang="es-ES" dirty="0" smtClean="0"/>
              <a:t> </a:t>
            </a:r>
            <a:r>
              <a:rPr lang="es-ES" dirty="0" smtClean="0">
                <a:solidFill>
                  <a:schemeClr val="tx1"/>
                </a:solidFill>
              </a:rPr>
              <a:t>que hoy en día conocemos. </a:t>
            </a:r>
            <a:endParaRPr lang="es-ES" dirty="0" smtClean="0">
              <a:solidFill>
                <a:schemeClr val="tx1"/>
              </a:solidFill>
            </a:endParaRPr>
          </a:p>
          <a:p>
            <a:pPr algn="l"/>
            <a:endParaRPr lang="es-ES" u="sng" dirty="0">
              <a:solidFill>
                <a:schemeClr val="tx1"/>
              </a:solidFill>
            </a:endParaRPr>
          </a:p>
          <a:p>
            <a:pPr algn="l"/>
            <a:r>
              <a:rPr lang="es-ES" b="1" dirty="0" smtClean="0">
                <a:solidFill>
                  <a:schemeClr val="tx1"/>
                </a:solidFill>
              </a:rPr>
              <a:t>Los </a:t>
            </a:r>
            <a:r>
              <a:rPr lang="es-ES" b="1" dirty="0">
                <a:solidFill>
                  <a:schemeClr val="tx1"/>
                </a:solidFill>
              </a:rPr>
              <a:t>S</a:t>
            </a:r>
            <a:r>
              <a:rPr lang="es-ES" b="1" dirty="0" smtClean="0">
                <a:solidFill>
                  <a:schemeClr val="tx1"/>
                </a:solidFill>
              </a:rPr>
              <a:t>atanistas </a:t>
            </a:r>
            <a:r>
              <a:rPr lang="es-ES" dirty="0" smtClean="0">
                <a:solidFill>
                  <a:schemeClr val="tx1"/>
                </a:solidFill>
              </a:rPr>
              <a:t>establecieron entonces la noche anterior, el </a:t>
            </a:r>
            <a:r>
              <a:rPr lang="es-ES" dirty="0" smtClean="0">
                <a:solidFill>
                  <a:srgbClr val="0033CC"/>
                </a:solidFill>
              </a:rPr>
              <a:t>31 de Octubre</a:t>
            </a:r>
            <a:r>
              <a:rPr lang="es-ES" dirty="0" smtClean="0">
                <a:solidFill>
                  <a:schemeClr val="tx1"/>
                </a:solidFill>
              </a:rPr>
              <a:t>, como la noche de "</a:t>
            </a:r>
            <a:r>
              <a:rPr lang="es-ES" dirty="0" smtClean="0">
                <a:solidFill>
                  <a:schemeClr val="accent6">
                    <a:lumMod val="60000"/>
                    <a:lumOff val="40000"/>
                  </a:schemeClr>
                </a:solidFill>
              </a:rPr>
              <a:t>Todos los Demonios</a:t>
            </a:r>
            <a:r>
              <a:rPr lang="es-ES" dirty="0" smtClean="0">
                <a:solidFill>
                  <a:schemeClr val="tx1"/>
                </a:solidFill>
              </a:rPr>
              <a:t>", para que estos penetraran la noche anterior, consagrándola mediante hechizos, maldiciones y horrores</a:t>
            </a:r>
            <a:r>
              <a:rPr lang="es-ES" dirty="0" smtClean="0">
                <a:solidFill>
                  <a:schemeClr val="tx1"/>
                </a:solidFill>
              </a:rPr>
              <a:t>.</a:t>
            </a:r>
            <a:endParaRPr lang="en-US" dirty="0">
              <a:solidFill>
                <a:schemeClr val="tx1"/>
              </a:solidFill>
            </a:endParaRPr>
          </a:p>
        </p:txBody>
      </p:sp>
    </p:spTree>
  </p:cSld>
  <p:clrMapOvr>
    <a:masterClrMapping/>
  </p:clrMapOvr>
  <p:transition spd="slow">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57800"/>
            <a:ext cx="9144000" cy="1600200"/>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smtClean="0">
                <a:solidFill>
                  <a:srgbClr val="C00000"/>
                </a:solidFill>
              </a:rPr>
              <a:t/>
            </a:r>
            <a:br>
              <a:rPr lang="en-US" dirty="0" smtClean="0">
                <a:solidFill>
                  <a:srgbClr val="C00000"/>
                </a:solidFill>
              </a:rPr>
            </a:br>
            <a:r>
              <a:rPr lang="en-US" sz="4000" b="1" dirty="0" smtClean="0">
                <a:solidFill>
                  <a:srgbClr val="FFC000"/>
                </a:solidFill>
              </a:rPr>
              <a:t>PERO</a:t>
            </a:r>
            <a:r>
              <a:rPr lang="en-US" sz="4000" dirty="0" smtClean="0">
                <a:solidFill>
                  <a:srgbClr val="C00000"/>
                </a:solidFill>
              </a:rPr>
              <a:t> </a:t>
            </a:r>
            <a:r>
              <a:rPr lang="en-US" sz="4000" b="1" dirty="0" smtClean="0">
                <a:solidFill>
                  <a:srgbClr val="FFC000"/>
                </a:solidFill>
              </a:rPr>
              <a:t>QUE DICE LA BIBLIA DE TODO ESTO?</a:t>
            </a:r>
            <a:r>
              <a:rPr lang="en-US" sz="4000" dirty="0" smtClean="0">
                <a:solidFill>
                  <a:schemeClr val="tx1"/>
                </a:solidFill>
              </a:rPr>
              <a:t>?</a:t>
            </a:r>
            <a:r>
              <a:rPr lang="en-US" dirty="0" smtClean="0">
                <a:solidFill>
                  <a:schemeClr val="tx1"/>
                </a:solidFill>
              </a:rPr>
              <a:t/>
            </a:r>
            <a:br>
              <a:rPr lang="en-US" dirty="0" smtClean="0">
                <a:solidFill>
                  <a:schemeClr val="tx1"/>
                </a:solidFill>
              </a:rPr>
            </a:br>
            <a:endParaRPr lang="en-US" b="1" dirty="0">
              <a:solidFill>
                <a:srgbClr val="FFC000"/>
              </a:solidFill>
            </a:endParaRPr>
          </a:p>
        </p:txBody>
      </p:sp>
      <p:pic>
        <p:nvPicPr>
          <p:cNvPr id="8194" name="Picture 2" descr="C:\Users\JesusIsGod\Pictures\Fiestas Paganas\Halloween\Halloween No Es De Dios.jpg"/>
          <p:cNvPicPr>
            <a:picLocks noChangeAspect="1" noChangeArrowheads="1"/>
          </p:cNvPicPr>
          <p:nvPr/>
        </p:nvPicPr>
        <p:blipFill>
          <a:blip r:embed="rId2" cstate="print"/>
          <a:srcRect/>
          <a:stretch>
            <a:fillRect/>
          </a:stretch>
        </p:blipFill>
        <p:spPr bwMode="auto">
          <a:xfrm>
            <a:off x="0" y="0"/>
            <a:ext cx="9144000" cy="5334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lstStyle/>
          <a:p>
            <a:r>
              <a:rPr lang="en-US" b="1" dirty="0" smtClean="0">
                <a:solidFill>
                  <a:srgbClr val="FFC000"/>
                </a:solidFill>
              </a:rPr>
              <a:t>A QUIEN SACRIFICAN LOS GENTILES?</a:t>
            </a:r>
            <a:endParaRPr lang="en-US" b="1" dirty="0">
              <a:solidFill>
                <a:srgbClr val="FFC000"/>
              </a:solidFill>
            </a:endParaRPr>
          </a:p>
        </p:txBody>
      </p:sp>
      <p:sp>
        <p:nvSpPr>
          <p:cNvPr id="3" name="Subtitle 2"/>
          <p:cNvSpPr>
            <a:spLocks noGrp="1"/>
          </p:cNvSpPr>
          <p:nvPr>
            <p:ph type="subTitle" idx="1"/>
          </p:nvPr>
        </p:nvSpPr>
        <p:spPr>
          <a:xfrm>
            <a:off x="0" y="1524000"/>
            <a:ext cx="9144000" cy="5334000"/>
          </a:xfrm>
        </p:spPr>
        <p:txBody>
          <a:bodyPr>
            <a:normAutofit fontScale="92500" lnSpcReduction="20000"/>
          </a:bodyPr>
          <a:lstStyle/>
          <a:p>
            <a:pPr algn="l"/>
            <a:r>
              <a:rPr lang="es-ES" dirty="0" smtClean="0">
                <a:solidFill>
                  <a:srgbClr val="C00000"/>
                </a:solidFill>
              </a:rPr>
              <a:t>20</a:t>
            </a:r>
            <a:r>
              <a:rPr lang="es-ES" dirty="0" smtClean="0">
                <a:solidFill>
                  <a:schemeClr val="tx1"/>
                </a:solidFill>
              </a:rPr>
              <a:t> Antes digo que lo que los gentiles sacrifican, a los demonios lo sacrifican, y no a Dios; y no quiero que vosotros os hagáis partícipes con los demonios. </a:t>
            </a:r>
          </a:p>
          <a:p>
            <a:pPr algn="l"/>
            <a:r>
              <a:rPr lang="es-ES" dirty="0" smtClean="0">
                <a:solidFill>
                  <a:srgbClr val="C00000"/>
                </a:solidFill>
              </a:rPr>
              <a:t>21</a:t>
            </a:r>
            <a:r>
              <a:rPr lang="es-ES" dirty="0" smtClean="0">
                <a:solidFill>
                  <a:schemeClr val="tx1"/>
                </a:solidFill>
              </a:rPr>
              <a:t> No podéis beber la copa del Señor, y la copa de los demonios; no podéis participar de la mesa del Señor, y de la mesa de los demonios. ¿O provocaremos a celos al Señor? ¿Somos más fuertes que él? </a:t>
            </a:r>
            <a:r>
              <a:rPr lang="en-US" dirty="0" smtClean="0">
                <a:solidFill>
                  <a:srgbClr val="C00000"/>
                </a:solidFill>
              </a:rPr>
              <a:t>27</a:t>
            </a:r>
            <a:r>
              <a:rPr lang="en-US" dirty="0" smtClean="0">
                <a:solidFill>
                  <a:schemeClr val="tx1"/>
                </a:solidFill>
              </a:rPr>
              <a:t> Si </a:t>
            </a:r>
            <a:r>
              <a:rPr lang="en-US" dirty="0" err="1" smtClean="0">
                <a:solidFill>
                  <a:schemeClr val="tx1"/>
                </a:solidFill>
              </a:rPr>
              <a:t>algún</a:t>
            </a:r>
            <a:r>
              <a:rPr lang="en-US" dirty="0" smtClean="0">
                <a:solidFill>
                  <a:schemeClr val="tx1"/>
                </a:solidFill>
              </a:rPr>
              <a:t> </a:t>
            </a:r>
            <a:r>
              <a:rPr lang="en-US" dirty="0" err="1" smtClean="0">
                <a:solidFill>
                  <a:schemeClr val="tx1"/>
                </a:solidFill>
              </a:rPr>
              <a:t>incrédulo</a:t>
            </a:r>
            <a:r>
              <a:rPr lang="en-US" dirty="0" smtClean="0">
                <a:solidFill>
                  <a:schemeClr val="tx1"/>
                </a:solidFill>
              </a:rPr>
              <a:t> </a:t>
            </a:r>
            <a:r>
              <a:rPr lang="en-US" dirty="0" err="1" smtClean="0">
                <a:solidFill>
                  <a:schemeClr val="tx1"/>
                </a:solidFill>
              </a:rPr>
              <a:t>os</a:t>
            </a:r>
            <a:r>
              <a:rPr lang="en-US" dirty="0" smtClean="0">
                <a:solidFill>
                  <a:schemeClr val="tx1"/>
                </a:solidFill>
              </a:rPr>
              <a:t> </a:t>
            </a:r>
            <a:r>
              <a:rPr lang="en-US" dirty="0" err="1" smtClean="0">
                <a:solidFill>
                  <a:schemeClr val="tx1"/>
                </a:solidFill>
              </a:rPr>
              <a:t>invita</a:t>
            </a:r>
            <a:r>
              <a:rPr lang="en-US" dirty="0" smtClean="0">
                <a:solidFill>
                  <a:schemeClr val="tx1"/>
                </a:solidFill>
              </a:rPr>
              <a:t>, y </a:t>
            </a:r>
            <a:r>
              <a:rPr lang="en-US" dirty="0" err="1" smtClean="0">
                <a:solidFill>
                  <a:schemeClr val="tx1"/>
                </a:solidFill>
              </a:rPr>
              <a:t>queréis</a:t>
            </a:r>
            <a:r>
              <a:rPr lang="en-US" dirty="0" smtClean="0">
                <a:solidFill>
                  <a:schemeClr val="tx1"/>
                </a:solidFill>
              </a:rPr>
              <a:t> </a:t>
            </a:r>
            <a:r>
              <a:rPr lang="en-US" dirty="0" err="1" smtClean="0">
                <a:solidFill>
                  <a:schemeClr val="tx1"/>
                </a:solidFill>
              </a:rPr>
              <a:t>ir</a:t>
            </a:r>
            <a:r>
              <a:rPr lang="en-US" dirty="0" smtClean="0">
                <a:solidFill>
                  <a:schemeClr val="tx1"/>
                </a:solidFill>
              </a:rPr>
              <a:t>, de </a:t>
            </a:r>
            <a:r>
              <a:rPr lang="en-US" dirty="0" err="1" smtClean="0">
                <a:solidFill>
                  <a:schemeClr val="tx1"/>
                </a:solidFill>
              </a:rPr>
              <a:t>todo</a:t>
            </a:r>
            <a:r>
              <a:rPr lang="en-US" dirty="0" smtClean="0">
                <a:solidFill>
                  <a:schemeClr val="tx1"/>
                </a:solidFill>
              </a:rPr>
              <a:t> lo </a:t>
            </a:r>
            <a:r>
              <a:rPr lang="en-US" dirty="0" err="1" smtClean="0">
                <a:solidFill>
                  <a:schemeClr val="tx1"/>
                </a:solidFill>
              </a:rPr>
              <a:t>que</a:t>
            </a:r>
            <a:r>
              <a:rPr lang="en-US" dirty="0" smtClean="0">
                <a:solidFill>
                  <a:schemeClr val="tx1"/>
                </a:solidFill>
              </a:rPr>
              <a:t> se </a:t>
            </a:r>
            <a:r>
              <a:rPr lang="en-US" dirty="0" err="1" smtClean="0">
                <a:solidFill>
                  <a:schemeClr val="tx1"/>
                </a:solidFill>
              </a:rPr>
              <a:t>os</a:t>
            </a:r>
            <a:r>
              <a:rPr lang="en-US" dirty="0" smtClean="0">
                <a:solidFill>
                  <a:schemeClr val="tx1"/>
                </a:solidFill>
              </a:rPr>
              <a:t> </a:t>
            </a:r>
            <a:r>
              <a:rPr lang="en-US" dirty="0" err="1" smtClean="0">
                <a:solidFill>
                  <a:schemeClr val="tx1"/>
                </a:solidFill>
              </a:rPr>
              <a:t>ponga</a:t>
            </a:r>
            <a:r>
              <a:rPr lang="en-US" dirty="0" smtClean="0">
                <a:solidFill>
                  <a:schemeClr val="tx1"/>
                </a:solidFill>
              </a:rPr>
              <a:t> </a:t>
            </a:r>
            <a:r>
              <a:rPr lang="en-US" dirty="0" err="1" smtClean="0">
                <a:solidFill>
                  <a:schemeClr val="tx1"/>
                </a:solidFill>
              </a:rPr>
              <a:t>delante</a:t>
            </a:r>
            <a:r>
              <a:rPr lang="en-US" dirty="0" smtClean="0">
                <a:solidFill>
                  <a:schemeClr val="tx1"/>
                </a:solidFill>
              </a:rPr>
              <a:t> </a:t>
            </a:r>
            <a:r>
              <a:rPr lang="en-US" dirty="0" err="1" smtClean="0">
                <a:solidFill>
                  <a:schemeClr val="tx1"/>
                </a:solidFill>
              </a:rPr>
              <a:t>comed</a:t>
            </a:r>
            <a:r>
              <a:rPr lang="en-US" dirty="0" smtClean="0">
                <a:solidFill>
                  <a:schemeClr val="tx1"/>
                </a:solidFill>
              </a:rPr>
              <a:t>, sin </a:t>
            </a:r>
            <a:r>
              <a:rPr lang="en-US" dirty="0" err="1" smtClean="0">
                <a:solidFill>
                  <a:schemeClr val="tx1"/>
                </a:solidFill>
              </a:rPr>
              <a:t>preguntar</a:t>
            </a:r>
            <a:r>
              <a:rPr lang="en-US" dirty="0" smtClean="0">
                <a:solidFill>
                  <a:schemeClr val="tx1"/>
                </a:solidFill>
              </a:rPr>
              <a:t> nada </a:t>
            </a:r>
            <a:r>
              <a:rPr lang="en-US" dirty="0" err="1" smtClean="0">
                <a:solidFill>
                  <a:schemeClr val="tx1"/>
                </a:solidFill>
              </a:rPr>
              <a:t>por</a:t>
            </a:r>
            <a:r>
              <a:rPr lang="en-US" dirty="0" smtClean="0">
                <a:solidFill>
                  <a:schemeClr val="tx1"/>
                </a:solidFill>
              </a:rPr>
              <a:t> </a:t>
            </a:r>
            <a:r>
              <a:rPr lang="en-US" dirty="0" err="1" smtClean="0">
                <a:solidFill>
                  <a:schemeClr val="tx1"/>
                </a:solidFill>
              </a:rPr>
              <a:t>motivos</a:t>
            </a:r>
            <a:r>
              <a:rPr lang="en-US" dirty="0" smtClean="0">
                <a:solidFill>
                  <a:schemeClr val="tx1"/>
                </a:solidFill>
              </a:rPr>
              <a:t> de </a:t>
            </a:r>
            <a:r>
              <a:rPr lang="en-US" dirty="0" err="1" smtClean="0">
                <a:solidFill>
                  <a:schemeClr val="tx1"/>
                </a:solidFill>
              </a:rPr>
              <a:t>conciencia</a:t>
            </a:r>
            <a:r>
              <a:rPr lang="en-US" dirty="0" smtClean="0">
                <a:solidFill>
                  <a:schemeClr val="tx1"/>
                </a:solidFill>
              </a:rPr>
              <a:t>. </a:t>
            </a:r>
            <a:r>
              <a:rPr lang="es-ES" dirty="0" smtClean="0">
                <a:solidFill>
                  <a:srgbClr val="C00000"/>
                </a:solidFill>
              </a:rPr>
              <a:t>28 </a:t>
            </a:r>
            <a:r>
              <a:rPr lang="es-ES" dirty="0" smtClean="0">
                <a:solidFill>
                  <a:schemeClr val="tx1"/>
                </a:solidFill>
              </a:rPr>
              <a:t>Mas si alguien os dijere: Esto fue sacrificado a los ídolos; no lo comáis, por causa de aquel que lo declaró, y por motivos de conciencia; porque del Señor es la tierra y su plenitud. </a:t>
            </a:r>
            <a:r>
              <a:rPr lang="es-ES" dirty="0" smtClean="0">
                <a:solidFill>
                  <a:schemeClr val="accent6"/>
                </a:solidFill>
              </a:rPr>
              <a:t>1 Corintios 10:20-22, 27,28</a:t>
            </a:r>
            <a:endParaRPr lang="en-US" dirty="0">
              <a:solidFill>
                <a:schemeClr val="accent6"/>
              </a:solidFill>
            </a:endParaRPr>
          </a:p>
        </p:txBody>
      </p:sp>
    </p:spTree>
  </p:cSld>
  <p:clrMapOvr>
    <a:masterClrMapping/>
  </p:clrMapOvr>
  <p:transition spd="slow">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lstStyle/>
          <a:p>
            <a:r>
              <a:rPr lang="en-US" b="1" dirty="0" err="1" smtClean="0">
                <a:solidFill>
                  <a:srgbClr val="FFC000"/>
                </a:solidFill>
              </a:rPr>
              <a:t>Tenemos</a:t>
            </a:r>
            <a:r>
              <a:rPr lang="en-US" b="1" dirty="0" smtClean="0">
                <a:solidFill>
                  <a:srgbClr val="FFC000"/>
                </a:solidFill>
              </a:rPr>
              <a:t> </a:t>
            </a:r>
            <a:r>
              <a:rPr lang="en-US" b="1" dirty="0" err="1" smtClean="0">
                <a:solidFill>
                  <a:srgbClr val="FFC000"/>
                </a:solidFill>
              </a:rPr>
              <a:t>Que</a:t>
            </a:r>
            <a:r>
              <a:rPr lang="en-US" b="1" dirty="0" smtClean="0">
                <a:solidFill>
                  <a:srgbClr val="FFC000"/>
                </a:solidFill>
              </a:rPr>
              <a:t> </a:t>
            </a:r>
            <a:r>
              <a:rPr lang="en-US" b="1" dirty="0" err="1" smtClean="0">
                <a:solidFill>
                  <a:srgbClr val="FFC000"/>
                </a:solidFill>
              </a:rPr>
              <a:t>Cuidar</a:t>
            </a:r>
            <a:r>
              <a:rPr lang="en-US" b="1" dirty="0" smtClean="0">
                <a:solidFill>
                  <a:srgbClr val="FFC000"/>
                </a:solidFill>
              </a:rPr>
              <a:t> A </a:t>
            </a:r>
            <a:r>
              <a:rPr lang="en-US" b="1" dirty="0" err="1" smtClean="0">
                <a:solidFill>
                  <a:srgbClr val="FFC000"/>
                </a:solidFill>
              </a:rPr>
              <a:t>Nuestro</a:t>
            </a:r>
            <a:r>
              <a:rPr lang="en-US" b="1" dirty="0" smtClean="0">
                <a:solidFill>
                  <a:srgbClr val="FFC000"/>
                </a:solidFill>
              </a:rPr>
              <a:t> </a:t>
            </a:r>
            <a:r>
              <a:rPr lang="en-US" b="1" dirty="0" err="1" smtClean="0">
                <a:solidFill>
                  <a:srgbClr val="FFC000"/>
                </a:solidFill>
              </a:rPr>
              <a:t>Hermano</a:t>
            </a:r>
            <a:r>
              <a:rPr lang="en-US" b="1" dirty="0" smtClean="0">
                <a:solidFill>
                  <a:srgbClr val="FFC000"/>
                </a:solidFill>
              </a:rPr>
              <a:t> En La Fe</a:t>
            </a:r>
            <a:endParaRPr lang="en-US" b="1" dirty="0">
              <a:solidFill>
                <a:srgbClr val="FFC000"/>
              </a:solidFill>
            </a:endParaRPr>
          </a:p>
        </p:txBody>
      </p:sp>
      <p:sp>
        <p:nvSpPr>
          <p:cNvPr id="3" name="Subtitle 2"/>
          <p:cNvSpPr>
            <a:spLocks noGrp="1"/>
          </p:cNvSpPr>
          <p:nvPr>
            <p:ph type="subTitle" idx="1"/>
          </p:nvPr>
        </p:nvSpPr>
        <p:spPr>
          <a:xfrm>
            <a:off x="0" y="1600200"/>
            <a:ext cx="9144000" cy="5257800"/>
          </a:xfrm>
        </p:spPr>
        <p:txBody>
          <a:bodyPr>
            <a:normAutofit fontScale="85000" lnSpcReduction="10000"/>
          </a:bodyPr>
          <a:lstStyle/>
          <a:p>
            <a:pPr algn="just"/>
            <a:r>
              <a:rPr lang="es-ES" dirty="0" smtClean="0">
                <a:solidFill>
                  <a:srgbClr val="C00000"/>
                </a:solidFill>
              </a:rPr>
              <a:t>4 </a:t>
            </a:r>
            <a:r>
              <a:rPr lang="es-ES" dirty="0" smtClean="0">
                <a:solidFill>
                  <a:schemeClr val="tx1"/>
                </a:solidFill>
              </a:rPr>
              <a:t>Acerca, pues, de las viandas que se sacrifican a los ídolos, sabemos que un ídolo nada es en el mundo, y que no hay más que un Dios. </a:t>
            </a:r>
            <a:r>
              <a:rPr lang="es-ES" dirty="0" smtClean="0">
                <a:solidFill>
                  <a:srgbClr val="C00000"/>
                </a:solidFill>
              </a:rPr>
              <a:t>7 </a:t>
            </a:r>
            <a:r>
              <a:rPr lang="es-ES" dirty="0" smtClean="0">
                <a:solidFill>
                  <a:schemeClr val="tx1"/>
                </a:solidFill>
              </a:rPr>
              <a:t>Pero no en todos hay este conocimiento; porque algunos, habituados hasta aquí a los ídolos, </a:t>
            </a:r>
            <a:r>
              <a:rPr lang="es-ES" u="sng" dirty="0" smtClean="0">
                <a:solidFill>
                  <a:schemeClr val="tx1"/>
                </a:solidFill>
              </a:rPr>
              <a:t>comen</a:t>
            </a:r>
            <a:r>
              <a:rPr lang="es-ES" dirty="0" smtClean="0">
                <a:solidFill>
                  <a:schemeClr val="tx1"/>
                </a:solidFill>
              </a:rPr>
              <a:t> como sacrificado a ídolos, y su conciencia, siendo débil, </a:t>
            </a:r>
            <a:r>
              <a:rPr lang="es-ES" u="sng" dirty="0" smtClean="0">
                <a:solidFill>
                  <a:schemeClr val="tx1"/>
                </a:solidFill>
              </a:rPr>
              <a:t>se contamina</a:t>
            </a:r>
            <a:r>
              <a:rPr lang="es-ES" dirty="0" smtClean="0">
                <a:solidFill>
                  <a:schemeClr val="tx1"/>
                </a:solidFill>
              </a:rPr>
              <a:t>. </a:t>
            </a:r>
            <a:r>
              <a:rPr lang="es-ES" dirty="0" smtClean="0">
                <a:solidFill>
                  <a:srgbClr val="C00000"/>
                </a:solidFill>
              </a:rPr>
              <a:t>8</a:t>
            </a:r>
            <a:r>
              <a:rPr lang="es-ES" dirty="0" smtClean="0">
                <a:solidFill>
                  <a:schemeClr val="tx1"/>
                </a:solidFill>
              </a:rPr>
              <a:t> Si bien la vianda no nos hace más </a:t>
            </a:r>
            <a:r>
              <a:rPr lang="es-ES" dirty="0" err="1" smtClean="0">
                <a:solidFill>
                  <a:schemeClr val="tx1"/>
                </a:solidFill>
              </a:rPr>
              <a:t>aceptos</a:t>
            </a:r>
            <a:r>
              <a:rPr lang="es-ES" dirty="0" smtClean="0">
                <a:solidFill>
                  <a:schemeClr val="tx1"/>
                </a:solidFill>
              </a:rPr>
              <a:t> ante Dios; pues ni porque comamos, seremos más, ni porque no comamos, seremos menos. </a:t>
            </a:r>
            <a:r>
              <a:rPr lang="es-ES" dirty="0" smtClean="0">
                <a:solidFill>
                  <a:srgbClr val="C00000"/>
                </a:solidFill>
              </a:rPr>
              <a:t>9 </a:t>
            </a:r>
            <a:r>
              <a:rPr lang="es-ES" dirty="0" smtClean="0">
                <a:solidFill>
                  <a:schemeClr val="tx1"/>
                </a:solidFill>
              </a:rPr>
              <a:t>Pero mirad que esta libertad vuestra no venga a ser tropezadero para los débiles. </a:t>
            </a:r>
            <a:r>
              <a:rPr lang="es-ES" dirty="0" smtClean="0">
                <a:solidFill>
                  <a:srgbClr val="C00000"/>
                </a:solidFill>
              </a:rPr>
              <a:t>10</a:t>
            </a:r>
            <a:r>
              <a:rPr lang="es-ES" dirty="0" smtClean="0">
                <a:solidFill>
                  <a:schemeClr val="tx1"/>
                </a:solidFill>
              </a:rPr>
              <a:t> Porque si alguno te ve a ti, que tienes conocimiento, sentado a la mesa en un lugar de ídolos, la conciencia de aquel que es débil, ¿no será estimulada a comer de lo sacrificado a los ídolos? </a:t>
            </a:r>
          </a:p>
          <a:p>
            <a:r>
              <a:rPr lang="es-ES" dirty="0" smtClean="0">
                <a:solidFill>
                  <a:schemeClr val="accent6"/>
                </a:solidFill>
              </a:rPr>
              <a:t>1 Corintios 8.4,7-10 </a:t>
            </a:r>
            <a:endParaRPr lang="en-US" dirty="0" smtClean="0">
              <a:solidFill>
                <a:schemeClr val="accent6"/>
              </a:solidFill>
            </a:endParaRPr>
          </a:p>
          <a:p>
            <a:endParaRPr lang="en-US" dirty="0"/>
          </a:p>
        </p:txBody>
      </p:sp>
    </p:spTree>
  </p:cSld>
  <p:clrMapOvr>
    <a:masterClrMapping/>
  </p:clrMapOvr>
  <p:transition spd="slow">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914400"/>
            <a:ext cx="8839200" cy="4953000"/>
          </a:xfrm>
          <a:effectLst>
            <a:glow rad="228600">
              <a:schemeClr val="accent5">
                <a:satMod val="175000"/>
                <a:alpha val="40000"/>
              </a:schemeClr>
            </a:glow>
            <a:softEdge rad="317500"/>
          </a:effectLst>
        </p:spPr>
        <p:style>
          <a:lnRef idx="2">
            <a:schemeClr val="dk1"/>
          </a:lnRef>
          <a:fillRef idx="1">
            <a:schemeClr val="lt1"/>
          </a:fillRef>
          <a:effectRef idx="0">
            <a:schemeClr val="dk1"/>
          </a:effectRef>
          <a:fontRef idx="minor">
            <a:schemeClr val="dk1"/>
          </a:fontRef>
        </p:style>
        <p:txBody>
          <a:bodyPr>
            <a:normAutofit/>
          </a:bodyPr>
          <a:lstStyle/>
          <a:p>
            <a:endParaRPr lang="en-US" b="1" u="sng" dirty="0" smtClean="0">
              <a:solidFill>
                <a:srgbClr val="002060"/>
              </a:solidFill>
            </a:endParaRPr>
          </a:p>
          <a:p>
            <a:r>
              <a:rPr lang="en-US" b="1" u="sng" dirty="0" smtClean="0">
                <a:solidFill>
                  <a:srgbClr val="002060"/>
                </a:solidFill>
              </a:rPr>
              <a:t>DEFINICIÓN</a:t>
            </a:r>
          </a:p>
          <a:p>
            <a:endParaRPr lang="en-US" sz="1200" b="1" u="sng" dirty="0">
              <a:solidFill>
                <a:srgbClr val="002060"/>
              </a:solidFill>
            </a:endParaRPr>
          </a:p>
          <a:p>
            <a:pPr>
              <a:buFont typeface="Arial" pitchFamily="34" charset="0"/>
              <a:buChar char="•"/>
            </a:pPr>
            <a:r>
              <a:rPr lang="en-US" dirty="0">
                <a:solidFill>
                  <a:schemeClr val="tx1"/>
                </a:solidFill>
              </a:rPr>
              <a:t>El </a:t>
            </a:r>
            <a:r>
              <a:rPr lang="en-US" dirty="0" err="1" smtClean="0">
                <a:solidFill>
                  <a:schemeClr val="tx1"/>
                </a:solidFill>
              </a:rPr>
              <a:t>nombre</a:t>
            </a:r>
            <a:r>
              <a:rPr lang="en-US" dirty="0" smtClean="0">
                <a:solidFill>
                  <a:schemeClr val="tx1"/>
                </a:solidFill>
              </a:rPr>
              <a:t> </a:t>
            </a:r>
            <a:r>
              <a:rPr lang="en-US" b="1" u="sng" dirty="0" smtClean="0">
                <a:solidFill>
                  <a:srgbClr val="FF9900"/>
                </a:solidFill>
              </a:rPr>
              <a:t>Halloween</a:t>
            </a:r>
            <a:r>
              <a:rPr lang="en-US" dirty="0" smtClean="0">
                <a:solidFill>
                  <a:schemeClr val="tx1"/>
                </a:solidFill>
              </a:rPr>
              <a:t> se </a:t>
            </a:r>
            <a:r>
              <a:rPr lang="en-US" dirty="0" err="1" smtClean="0">
                <a:solidFill>
                  <a:schemeClr val="tx1"/>
                </a:solidFill>
              </a:rPr>
              <a:t>deriva</a:t>
            </a:r>
            <a:r>
              <a:rPr lang="en-US" dirty="0" smtClean="0">
                <a:solidFill>
                  <a:schemeClr val="tx1"/>
                </a:solidFill>
              </a:rPr>
              <a:t> </a:t>
            </a:r>
            <a:r>
              <a:rPr lang="en-US" dirty="0">
                <a:solidFill>
                  <a:schemeClr val="tx1"/>
                </a:solidFill>
              </a:rPr>
              <a:t>de "</a:t>
            </a:r>
            <a:r>
              <a:rPr lang="en-US" dirty="0" smtClean="0">
                <a:solidFill>
                  <a:srgbClr val="0070C0"/>
                </a:solidFill>
              </a:rPr>
              <a:t>All Hallows </a:t>
            </a:r>
            <a:r>
              <a:rPr lang="en-US" dirty="0">
                <a:solidFill>
                  <a:srgbClr val="0070C0"/>
                </a:solidFill>
              </a:rPr>
              <a:t>Eve</a:t>
            </a:r>
            <a:r>
              <a:rPr lang="en-US" dirty="0">
                <a:solidFill>
                  <a:schemeClr val="tx1"/>
                </a:solidFill>
              </a:rPr>
              <a:t>" </a:t>
            </a:r>
            <a:r>
              <a:rPr lang="en-US" dirty="0" smtClean="0">
                <a:solidFill>
                  <a:schemeClr val="tx1"/>
                </a:solidFill>
              </a:rPr>
              <a:t>o "</a:t>
            </a:r>
            <a:r>
              <a:rPr lang="en-US" dirty="0" err="1" smtClean="0">
                <a:solidFill>
                  <a:srgbClr val="0070C0"/>
                </a:solidFill>
              </a:rPr>
              <a:t>Víspera</a:t>
            </a:r>
            <a:r>
              <a:rPr lang="en-US" dirty="0" smtClean="0">
                <a:solidFill>
                  <a:srgbClr val="0070C0"/>
                </a:solidFill>
              </a:rPr>
              <a:t> </a:t>
            </a:r>
            <a:r>
              <a:rPr lang="en-US" dirty="0">
                <a:solidFill>
                  <a:srgbClr val="0070C0"/>
                </a:solidFill>
              </a:rPr>
              <a:t>del </a:t>
            </a:r>
            <a:r>
              <a:rPr lang="en-US" dirty="0" err="1" smtClean="0">
                <a:solidFill>
                  <a:srgbClr val="0070C0"/>
                </a:solidFill>
              </a:rPr>
              <a:t>día</a:t>
            </a:r>
            <a:r>
              <a:rPr lang="en-US" dirty="0" smtClean="0">
                <a:solidFill>
                  <a:srgbClr val="0070C0"/>
                </a:solidFill>
              </a:rPr>
              <a:t> de </a:t>
            </a:r>
            <a:r>
              <a:rPr lang="en-US" dirty="0" err="1">
                <a:solidFill>
                  <a:srgbClr val="0070C0"/>
                </a:solidFill>
              </a:rPr>
              <a:t>todos</a:t>
            </a:r>
            <a:r>
              <a:rPr lang="en-US" dirty="0">
                <a:solidFill>
                  <a:srgbClr val="0070C0"/>
                </a:solidFill>
              </a:rPr>
              <a:t> </a:t>
            </a:r>
            <a:r>
              <a:rPr lang="en-US" dirty="0" smtClean="0">
                <a:solidFill>
                  <a:srgbClr val="0070C0"/>
                </a:solidFill>
              </a:rPr>
              <a:t>los Santos</a:t>
            </a:r>
            <a:r>
              <a:rPr lang="en-US" dirty="0">
                <a:solidFill>
                  <a:schemeClr val="tx1"/>
                </a:solidFill>
              </a:rPr>
              <a:t>" y </a:t>
            </a:r>
            <a:r>
              <a:rPr lang="en-US" dirty="0" smtClean="0">
                <a:solidFill>
                  <a:schemeClr val="tx1"/>
                </a:solidFill>
              </a:rPr>
              <a:t>se </a:t>
            </a:r>
            <a:r>
              <a:rPr lang="en-US" dirty="0" err="1" smtClean="0">
                <a:solidFill>
                  <a:schemeClr val="tx1"/>
                </a:solidFill>
              </a:rPr>
              <a:t>celebra</a:t>
            </a:r>
            <a:r>
              <a:rPr lang="en-US" dirty="0" smtClean="0">
                <a:solidFill>
                  <a:schemeClr val="tx1"/>
                </a:solidFill>
              </a:rPr>
              <a:t> </a:t>
            </a:r>
            <a:r>
              <a:rPr lang="en-US" dirty="0">
                <a:solidFill>
                  <a:schemeClr val="tx1"/>
                </a:solidFill>
              </a:rPr>
              <a:t>la </a:t>
            </a:r>
            <a:r>
              <a:rPr lang="en-US" dirty="0" err="1" smtClean="0">
                <a:solidFill>
                  <a:schemeClr val="tx1"/>
                </a:solidFill>
              </a:rPr>
              <a:t>noche</a:t>
            </a:r>
            <a:r>
              <a:rPr lang="en-US" dirty="0" smtClean="0">
                <a:solidFill>
                  <a:schemeClr val="tx1"/>
                </a:solidFill>
              </a:rPr>
              <a:t> </a:t>
            </a:r>
            <a:r>
              <a:rPr lang="es-ES" dirty="0" smtClean="0">
                <a:solidFill>
                  <a:schemeClr val="tx1"/>
                </a:solidFill>
              </a:rPr>
              <a:t>del </a:t>
            </a:r>
            <a:r>
              <a:rPr lang="es-ES" dirty="0">
                <a:solidFill>
                  <a:schemeClr val="tx1"/>
                </a:solidFill>
              </a:rPr>
              <a:t>31 de </a:t>
            </a:r>
            <a:r>
              <a:rPr lang="es-ES" dirty="0" smtClean="0">
                <a:solidFill>
                  <a:schemeClr val="tx1"/>
                </a:solidFill>
              </a:rPr>
              <a:t>Octubre.</a:t>
            </a:r>
          </a:p>
          <a:p>
            <a:r>
              <a:rPr lang="es-ES" dirty="0" smtClean="0">
                <a:solidFill>
                  <a:schemeClr val="tx1"/>
                </a:solidFill>
              </a:rPr>
              <a:t> </a:t>
            </a:r>
          </a:p>
          <a:p>
            <a:pPr>
              <a:buFont typeface="Arial" pitchFamily="34" charset="0"/>
              <a:buChar char="•"/>
            </a:pPr>
            <a:r>
              <a:rPr lang="es-ES" dirty="0" smtClean="0">
                <a:solidFill>
                  <a:schemeClr val="tx1"/>
                </a:solidFill>
              </a:rPr>
              <a:t>La palabra</a:t>
            </a:r>
            <a:r>
              <a:rPr lang="es-ES" dirty="0" smtClean="0">
                <a:solidFill>
                  <a:srgbClr val="FF9900"/>
                </a:solidFill>
              </a:rPr>
              <a:t> </a:t>
            </a:r>
            <a:r>
              <a:rPr lang="es-ES" b="1" u="sng" dirty="0" err="1" smtClean="0">
                <a:solidFill>
                  <a:srgbClr val="FF9900"/>
                </a:solidFill>
              </a:rPr>
              <a:t>Halloween</a:t>
            </a:r>
            <a:r>
              <a:rPr lang="es-ES" b="1" dirty="0" smtClean="0">
                <a:solidFill>
                  <a:srgbClr val="FF9900"/>
                </a:solidFill>
              </a:rPr>
              <a:t> </a:t>
            </a:r>
            <a:r>
              <a:rPr lang="es-ES" dirty="0">
                <a:solidFill>
                  <a:schemeClr val="tx1"/>
                </a:solidFill>
              </a:rPr>
              <a:t>es una composición </a:t>
            </a:r>
            <a:r>
              <a:rPr lang="es-ES" dirty="0" smtClean="0">
                <a:solidFill>
                  <a:schemeClr val="tx1"/>
                </a:solidFill>
              </a:rPr>
              <a:t>de los </a:t>
            </a:r>
            <a:r>
              <a:rPr lang="es-ES" dirty="0">
                <a:solidFill>
                  <a:schemeClr val="tx1"/>
                </a:solidFill>
              </a:rPr>
              <a:t>idiomas I</a:t>
            </a:r>
            <a:r>
              <a:rPr lang="es-ES" dirty="0" smtClean="0">
                <a:solidFill>
                  <a:schemeClr val="tx1"/>
                </a:solidFill>
              </a:rPr>
              <a:t>nglés </a:t>
            </a:r>
            <a:r>
              <a:rPr lang="es-ES" dirty="0">
                <a:solidFill>
                  <a:schemeClr val="tx1"/>
                </a:solidFill>
              </a:rPr>
              <a:t>y </a:t>
            </a:r>
            <a:r>
              <a:rPr lang="es-ES" dirty="0" smtClean="0">
                <a:solidFill>
                  <a:schemeClr val="tx1"/>
                </a:solidFill>
              </a:rPr>
              <a:t>Holandés</a:t>
            </a:r>
            <a:r>
              <a:rPr lang="es-ES" dirty="0">
                <a:solidFill>
                  <a:schemeClr val="tx1"/>
                </a:solidFill>
              </a:rPr>
              <a:t>.</a:t>
            </a:r>
            <a:endParaRPr lang="en-US" dirty="0">
              <a:solidFill>
                <a:schemeClr val="tx1"/>
              </a:solidFill>
            </a:endParaRPr>
          </a:p>
        </p:txBody>
      </p:sp>
    </p:spTree>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lstStyle/>
          <a:p>
            <a:r>
              <a:rPr lang="en-US" b="1" dirty="0" smtClean="0">
                <a:solidFill>
                  <a:srgbClr val="FFC000"/>
                </a:solidFill>
              </a:rPr>
              <a:t>No </a:t>
            </a:r>
            <a:r>
              <a:rPr lang="en-US" b="1" dirty="0" err="1" smtClean="0">
                <a:solidFill>
                  <a:srgbClr val="FFC000"/>
                </a:solidFill>
              </a:rPr>
              <a:t>Podemos</a:t>
            </a:r>
            <a:r>
              <a:rPr lang="en-US" b="1" dirty="0" smtClean="0">
                <a:solidFill>
                  <a:srgbClr val="FFC000"/>
                </a:solidFill>
              </a:rPr>
              <a:t> </a:t>
            </a:r>
            <a:r>
              <a:rPr lang="en-US" b="1" dirty="0" err="1" smtClean="0">
                <a:solidFill>
                  <a:srgbClr val="FFC000"/>
                </a:solidFill>
              </a:rPr>
              <a:t>Participar</a:t>
            </a:r>
            <a:r>
              <a:rPr lang="en-US" b="1" dirty="0" smtClean="0">
                <a:solidFill>
                  <a:srgbClr val="FFC000"/>
                </a:solidFill>
              </a:rPr>
              <a:t> Con Los </a:t>
            </a:r>
            <a:r>
              <a:rPr lang="en-US" b="1" dirty="0" err="1" smtClean="0">
                <a:solidFill>
                  <a:srgbClr val="FFC000"/>
                </a:solidFill>
              </a:rPr>
              <a:t>Incredulos</a:t>
            </a:r>
            <a:r>
              <a:rPr lang="en-US" b="1" dirty="0" smtClean="0">
                <a:solidFill>
                  <a:srgbClr val="FFC000"/>
                </a:solidFill>
              </a:rPr>
              <a:t> </a:t>
            </a:r>
            <a:endParaRPr lang="en-US" b="1" dirty="0">
              <a:solidFill>
                <a:srgbClr val="FFC000"/>
              </a:solidFill>
            </a:endParaRPr>
          </a:p>
        </p:txBody>
      </p:sp>
      <p:sp>
        <p:nvSpPr>
          <p:cNvPr id="3" name="Subtitle 2"/>
          <p:cNvSpPr>
            <a:spLocks noGrp="1"/>
          </p:cNvSpPr>
          <p:nvPr>
            <p:ph type="subTitle" idx="1"/>
          </p:nvPr>
        </p:nvSpPr>
        <p:spPr>
          <a:xfrm>
            <a:off x="0" y="1447800"/>
            <a:ext cx="9144000" cy="5410200"/>
          </a:xfrm>
        </p:spPr>
        <p:txBody>
          <a:bodyPr>
            <a:normAutofit fontScale="92500" lnSpcReduction="20000"/>
          </a:bodyPr>
          <a:lstStyle/>
          <a:p>
            <a:endParaRPr lang="es-ES" b="1" dirty="0" smtClean="0">
              <a:solidFill>
                <a:schemeClr val="tx1"/>
              </a:solidFill>
            </a:endParaRPr>
          </a:p>
          <a:p>
            <a:r>
              <a:rPr lang="es-ES" b="1" dirty="0" smtClean="0">
                <a:solidFill>
                  <a:srgbClr val="C00000"/>
                </a:solidFill>
              </a:rPr>
              <a:t>14</a:t>
            </a:r>
            <a:r>
              <a:rPr lang="es-ES" b="1" dirty="0" smtClean="0">
                <a:solidFill>
                  <a:schemeClr val="tx1"/>
                </a:solidFill>
              </a:rPr>
              <a:t> </a:t>
            </a:r>
            <a:r>
              <a:rPr lang="es-ES" dirty="0" smtClean="0">
                <a:solidFill>
                  <a:schemeClr val="tx1"/>
                </a:solidFill>
              </a:rPr>
              <a:t>No os juntéis en yugo desigual con los incrédulos: porque ¿qué compañía tiene la justicia con la injusticia? ¿y qué comunión la luz con las tinieblas? </a:t>
            </a:r>
            <a:r>
              <a:rPr lang="es-ES" b="1" dirty="0" smtClean="0">
                <a:solidFill>
                  <a:srgbClr val="C00000"/>
                </a:solidFill>
              </a:rPr>
              <a:t>15</a:t>
            </a:r>
            <a:r>
              <a:rPr lang="es-ES" b="1" dirty="0" smtClean="0">
                <a:solidFill>
                  <a:schemeClr val="tx1"/>
                </a:solidFill>
              </a:rPr>
              <a:t> </a:t>
            </a:r>
            <a:r>
              <a:rPr lang="es-ES" dirty="0" smtClean="0">
                <a:solidFill>
                  <a:schemeClr val="tx1"/>
                </a:solidFill>
              </a:rPr>
              <a:t>¿Y qué concordia Cristo con </a:t>
            </a:r>
            <a:r>
              <a:rPr lang="es-ES" dirty="0" err="1" smtClean="0">
                <a:solidFill>
                  <a:schemeClr val="tx1"/>
                </a:solidFill>
              </a:rPr>
              <a:t>Belial</a:t>
            </a:r>
            <a:r>
              <a:rPr lang="es-ES" dirty="0" smtClean="0">
                <a:solidFill>
                  <a:schemeClr val="tx1"/>
                </a:solidFill>
              </a:rPr>
              <a:t>? ¿o qué parte el que cree con el incrédulo? </a:t>
            </a:r>
            <a:r>
              <a:rPr lang="es-ES" b="1" dirty="0" smtClean="0">
                <a:solidFill>
                  <a:srgbClr val="C00000"/>
                </a:solidFill>
              </a:rPr>
              <a:t>16</a:t>
            </a:r>
            <a:r>
              <a:rPr lang="es-ES" dirty="0" smtClean="0">
                <a:solidFill>
                  <a:schemeClr val="tx1"/>
                </a:solidFill>
              </a:rPr>
              <a:t> ¿Y qué avenencia el templo de Dios con ídolos? porque vosotros sois el templo del Dios vivo,  como Dios ha dicho: Yo moraré en ellos, y andaré en </a:t>
            </a:r>
            <a:r>
              <a:rPr lang="es-ES" i="1" dirty="0" smtClean="0">
                <a:solidFill>
                  <a:schemeClr val="tx1"/>
                </a:solidFill>
              </a:rPr>
              <a:t>ellos</a:t>
            </a:r>
            <a:r>
              <a:rPr lang="es-ES" dirty="0" smtClean="0">
                <a:solidFill>
                  <a:schemeClr val="tx1"/>
                </a:solidFill>
              </a:rPr>
              <a:t>; y yo seré el Dios de ellos, y ellos serán mi pueblo. </a:t>
            </a:r>
            <a:r>
              <a:rPr lang="es-ES" b="1" dirty="0" smtClean="0">
                <a:solidFill>
                  <a:srgbClr val="C00000"/>
                </a:solidFill>
              </a:rPr>
              <a:t>17</a:t>
            </a:r>
            <a:r>
              <a:rPr lang="es-ES" dirty="0" smtClean="0">
                <a:solidFill>
                  <a:schemeClr val="tx1"/>
                </a:solidFill>
              </a:rPr>
              <a:t>Por lo cual salid de en medio de ellos, y apartaos, dice el Señor; y no toquéis lo inmundo, y yo os recibiré. </a:t>
            </a:r>
            <a:r>
              <a:rPr lang="es-ES" b="1" dirty="0" smtClean="0">
                <a:solidFill>
                  <a:srgbClr val="C00000"/>
                </a:solidFill>
              </a:rPr>
              <a:t>18</a:t>
            </a:r>
            <a:r>
              <a:rPr lang="es-ES" dirty="0" smtClean="0">
                <a:solidFill>
                  <a:srgbClr val="C00000"/>
                </a:solidFill>
              </a:rPr>
              <a:t> </a:t>
            </a:r>
            <a:r>
              <a:rPr lang="es-ES" dirty="0" smtClean="0">
                <a:solidFill>
                  <a:schemeClr val="tx1"/>
                </a:solidFill>
              </a:rPr>
              <a:t>Y seré a vosotros Padre, y vosotros me seréis a mí hijos e hijas: dice el Señor Todopoderoso.</a:t>
            </a:r>
            <a:r>
              <a:rPr lang="es-ES" b="1" dirty="0" smtClean="0">
                <a:solidFill>
                  <a:schemeClr val="tx1"/>
                </a:solidFill>
              </a:rPr>
              <a:t> </a:t>
            </a:r>
            <a:r>
              <a:rPr lang="es-ES" sz="2400" b="1" dirty="0" smtClean="0">
                <a:solidFill>
                  <a:srgbClr val="C00000"/>
                </a:solidFill>
              </a:rPr>
              <a:t>2 CORINTIOS 6:14-18</a:t>
            </a:r>
            <a:endParaRPr lang="en-US" sz="2400" dirty="0" smtClean="0">
              <a:solidFill>
                <a:srgbClr val="C00000"/>
              </a:solidFill>
            </a:endParaRPr>
          </a:p>
          <a:p>
            <a:endParaRPr lang="en-US" dirty="0"/>
          </a:p>
        </p:txBody>
      </p:sp>
    </p:spTree>
  </p:cSld>
  <p:clrMapOvr>
    <a:masterClrMapping/>
  </p:clrMapOvr>
  <p:transition spd="slow">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pPr algn="l"/>
            <a:r>
              <a:rPr lang="es-ES" u="sng" dirty="0" smtClean="0">
                <a:solidFill>
                  <a:schemeClr val="accent5"/>
                </a:solidFill>
              </a:rPr>
              <a:t>Los Muertos Nada Saben</a:t>
            </a:r>
          </a:p>
          <a:p>
            <a:pPr algn="l"/>
            <a:r>
              <a:rPr lang="es-ES" dirty="0" smtClean="0">
                <a:solidFill>
                  <a:schemeClr val="tx1"/>
                </a:solidFill>
              </a:rPr>
              <a:t>Porque los que viven saben que han de morir; pero los muertos nada saben, ni tienen más paga; porque su memoria es puesta en olvido. </a:t>
            </a:r>
            <a:r>
              <a:rPr lang="es-ES" dirty="0" smtClean="0">
                <a:solidFill>
                  <a:schemeClr val="accent6"/>
                </a:solidFill>
              </a:rPr>
              <a:t>Eclesiastés 9.5</a:t>
            </a:r>
          </a:p>
          <a:p>
            <a:pPr algn="l"/>
            <a:endParaRPr lang="es-ES" sz="2200" dirty="0" smtClean="0">
              <a:solidFill>
                <a:schemeClr val="accent6"/>
              </a:solidFill>
            </a:endParaRPr>
          </a:p>
          <a:p>
            <a:pPr algn="l"/>
            <a:r>
              <a:rPr lang="es-ES" u="sng" dirty="0" smtClean="0">
                <a:solidFill>
                  <a:schemeClr val="accent5"/>
                </a:solidFill>
              </a:rPr>
              <a:t>No Pueden Regresar</a:t>
            </a:r>
          </a:p>
          <a:p>
            <a:pPr algn="l"/>
            <a:r>
              <a:rPr lang="es-ES" dirty="0" smtClean="0">
                <a:solidFill>
                  <a:schemeClr val="tx1"/>
                </a:solidFill>
              </a:rPr>
              <a:t>Además de todo esto, una gran sima está puesta entre nosotros y vosotros, de manera que los que quisieren pasar de aquí a vosotros, no pueden, ni de allá pasar acá. </a:t>
            </a:r>
            <a:r>
              <a:rPr lang="es-ES" dirty="0" smtClean="0">
                <a:solidFill>
                  <a:schemeClr val="accent6"/>
                </a:solidFill>
              </a:rPr>
              <a:t>Lucas 16.26</a:t>
            </a:r>
          </a:p>
          <a:p>
            <a:pPr algn="l"/>
            <a:endParaRPr lang="es-ES" dirty="0" smtClean="0">
              <a:solidFill>
                <a:schemeClr val="accent6"/>
              </a:solidFill>
            </a:endParaRPr>
          </a:p>
          <a:p>
            <a:pPr algn="l"/>
            <a:r>
              <a:rPr lang="es-ES" u="sng" dirty="0" smtClean="0">
                <a:solidFill>
                  <a:schemeClr val="accent5"/>
                </a:solidFill>
              </a:rPr>
              <a:t>Satanás No Puede Echarse Fuera a El Mismo</a:t>
            </a:r>
          </a:p>
          <a:p>
            <a:pPr algn="l"/>
            <a:r>
              <a:rPr lang="es-ES" dirty="0" smtClean="0">
                <a:solidFill>
                  <a:schemeClr val="tx1"/>
                </a:solidFill>
              </a:rPr>
              <a:t>Y si Satanás echa fuera a Satanás, contra sí mismo está dividido; ¿cómo, pues, permanecerá su reino?  Y si yo echo fuera los demonios por </a:t>
            </a:r>
            <a:r>
              <a:rPr lang="es-ES" dirty="0" err="1" smtClean="0">
                <a:solidFill>
                  <a:schemeClr val="tx1"/>
                </a:solidFill>
              </a:rPr>
              <a:t>Beelzebú</a:t>
            </a:r>
            <a:r>
              <a:rPr lang="es-ES" dirty="0" smtClean="0">
                <a:solidFill>
                  <a:schemeClr val="tx1"/>
                </a:solidFill>
              </a:rPr>
              <a:t>, ¿por quién los echan vuestros hijos? Por tanto, ellos serán vuestros jueces. </a:t>
            </a:r>
            <a:r>
              <a:rPr lang="es-ES" dirty="0" smtClean="0">
                <a:solidFill>
                  <a:schemeClr val="accent6"/>
                </a:solidFill>
              </a:rPr>
              <a:t>Mateo 12:26-27 </a:t>
            </a:r>
            <a:endParaRPr lang="en-US" dirty="0" smtClean="0">
              <a:solidFill>
                <a:schemeClr val="accent6"/>
              </a:solidFill>
            </a:endParaRPr>
          </a:p>
          <a:p>
            <a:pPr algn="l"/>
            <a:endParaRPr lang="es-ES" dirty="0" smtClean="0">
              <a:solidFill>
                <a:schemeClr val="accent6"/>
              </a:solidFill>
            </a:endParaRPr>
          </a:p>
          <a:p>
            <a:pPr algn="l"/>
            <a:endParaRPr lang="en-US" dirty="0"/>
          </a:p>
        </p:txBody>
      </p:sp>
    </p:spTree>
  </p:cSld>
  <p:clrMapOvr>
    <a:masterClrMapping/>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3276600"/>
          </a:xfrm>
        </p:spPr>
        <p:txBody>
          <a:bodyPr>
            <a:normAutofit lnSpcReduction="10000"/>
          </a:bodyPr>
          <a:lstStyle/>
          <a:p>
            <a:r>
              <a:rPr lang="es-ES" dirty="0" smtClean="0">
                <a:solidFill>
                  <a:schemeClr val="accent6"/>
                </a:solidFill>
              </a:rPr>
              <a:t>TENEMOS QUE REPRENDER o DENUNCIAR LAS OBRAS DE MALDAD</a:t>
            </a:r>
          </a:p>
          <a:p>
            <a:endParaRPr lang="es-ES" sz="1100" dirty="0" smtClean="0">
              <a:solidFill>
                <a:schemeClr val="tx1"/>
              </a:solidFill>
            </a:endParaRPr>
          </a:p>
          <a:p>
            <a:pPr algn="l"/>
            <a:r>
              <a:rPr lang="es-ES" dirty="0" smtClean="0">
                <a:solidFill>
                  <a:schemeClr val="tx1"/>
                </a:solidFill>
              </a:rPr>
              <a:t>Y no participéis en las obras infructuosas de las tinieblas, sino más bien reprendedlas;  porque vergonzoso es aun hablar de lo que ellos hacen en secreto. </a:t>
            </a:r>
            <a:r>
              <a:rPr lang="es-ES" sz="2800" dirty="0" smtClean="0">
                <a:solidFill>
                  <a:srgbClr val="C00000"/>
                </a:solidFill>
              </a:rPr>
              <a:t>Efesios 5:11-12 </a:t>
            </a:r>
            <a:endParaRPr lang="en-US" sz="2800" dirty="0">
              <a:solidFill>
                <a:srgbClr val="C00000"/>
              </a:solidFill>
            </a:endParaRPr>
          </a:p>
        </p:txBody>
      </p:sp>
      <p:pic>
        <p:nvPicPr>
          <p:cNvPr id="4" name="Picture 2" descr="C:\Users\JesusIsGod\Pictures\Fiestas Paganas\Halloween\imagesCAUCRY3A.jpg"/>
          <p:cNvPicPr>
            <a:picLocks noChangeAspect="1" noChangeArrowheads="1"/>
          </p:cNvPicPr>
          <p:nvPr/>
        </p:nvPicPr>
        <p:blipFill>
          <a:blip r:embed="rId2" cstate="print"/>
          <a:srcRect/>
          <a:stretch>
            <a:fillRect/>
          </a:stretch>
        </p:blipFill>
        <p:spPr bwMode="auto">
          <a:xfrm>
            <a:off x="1" y="2895600"/>
            <a:ext cx="9143999" cy="39624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susIsGod\Pictures\Fiestas Paganas\Halloween\Halloween Fiesta Satanica.jpg"/>
          <p:cNvPicPr>
            <a:picLocks noChangeAspect="1" noChangeArrowheads="1"/>
          </p:cNvPicPr>
          <p:nvPr/>
        </p:nvPicPr>
        <p:blipFill>
          <a:blip r:embed="rId2" cstate="print"/>
          <a:srcRect/>
          <a:stretch>
            <a:fillRect/>
          </a:stretch>
        </p:blipFill>
        <p:spPr bwMode="auto">
          <a:xfrm>
            <a:off x="0" y="0"/>
            <a:ext cx="9144000" cy="1676400"/>
          </a:xfrm>
          <a:prstGeom prst="rect">
            <a:avLst/>
          </a:prstGeom>
          <a:noFill/>
        </p:spPr>
      </p:pic>
      <p:pic>
        <p:nvPicPr>
          <p:cNvPr id="3074" name="Picture 2" descr="C:\Users\JesusIsGod\Pictures\Fiestas Paganas\Halloween\imagesCA723FJE.jpg"/>
          <p:cNvPicPr>
            <a:picLocks noChangeAspect="1" noChangeArrowheads="1"/>
          </p:cNvPicPr>
          <p:nvPr/>
        </p:nvPicPr>
        <p:blipFill>
          <a:blip r:embed="rId3" cstate="print"/>
          <a:srcRect/>
          <a:stretch>
            <a:fillRect/>
          </a:stretch>
        </p:blipFill>
        <p:spPr bwMode="auto">
          <a:xfrm>
            <a:off x="0" y="1676400"/>
            <a:ext cx="9143999" cy="5181599"/>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susIsGod\Pictures\Fiestas Paganas\Halloween\No a Halloween.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p:transition spd="slow">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105400"/>
            <a:ext cx="6400800" cy="685800"/>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solidFill>
                  <a:schemeClr val="tx1"/>
                </a:solidFill>
              </a:rPr>
              <a:t>ESTUDIO HECHO POR </a:t>
            </a:r>
            <a:endParaRPr lang="en-US" sz="1200" b="1" dirty="0">
              <a:solidFill>
                <a:schemeClr val="tx1"/>
              </a:solidFill>
            </a:endParaRPr>
          </a:p>
          <a:p>
            <a:r>
              <a:rPr lang="en-US" sz="1400" b="1" dirty="0" smtClean="0">
                <a:solidFill>
                  <a:schemeClr val="tx1"/>
                </a:solidFill>
              </a:rPr>
              <a:t>Pastor. Julio Mazariego de Euless, TX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4000"/>
            <a:ext cx="9144000" cy="1981200"/>
          </a:xfrm>
          <a:prstGeom prst="rect">
            <a:avLst/>
          </a:prstGeom>
        </p:spPr>
      </p:pic>
    </p:spTree>
  </p:cSld>
  <p:clrMapOvr>
    <a:masterClrMapping/>
  </p:clrMapOvr>
  <p:transition spd="slow">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a:solidFill>
            <a:srgbClr val="FFC000"/>
          </a:solidFill>
        </p:spPr>
        <p:style>
          <a:lnRef idx="1">
            <a:schemeClr val="dk1"/>
          </a:lnRef>
          <a:fillRef idx="2">
            <a:schemeClr val="dk1"/>
          </a:fillRef>
          <a:effectRef idx="1">
            <a:schemeClr val="dk1"/>
          </a:effectRef>
          <a:fontRef idx="minor">
            <a:schemeClr val="dk1"/>
          </a:fontRef>
        </p:style>
        <p:txBody>
          <a:bodyPr>
            <a:normAutofit/>
          </a:bodyPr>
          <a:lstStyle/>
          <a:p>
            <a:r>
              <a:rPr lang="en-US" dirty="0" smtClean="0">
                <a:solidFill>
                  <a:schemeClr val="tx1"/>
                </a:solidFill>
              </a:rPr>
              <a:t>ESTA FIESTA ES TAMBIEN CONOCIDA CON OTROS NOMBRES</a:t>
            </a:r>
            <a:endParaRPr lang="en-US" dirty="0">
              <a:solidFill>
                <a:schemeClr val="tx1"/>
              </a:solidFill>
            </a:endParaRPr>
          </a:p>
        </p:txBody>
      </p:sp>
      <p:sp>
        <p:nvSpPr>
          <p:cNvPr id="5" name="TextBox 4"/>
          <p:cNvSpPr txBox="1"/>
          <p:nvPr/>
        </p:nvSpPr>
        <p:spPr>
          <a:xfrm>
            <a:off x="0" y="2057400"/>
            <a:ext cx="9144000" cy="4924425"/>
          </a:xfrm>
          <a:prstGeom prst="rect">
            <a:avLst/>
          </a:prstGeom>
          <a:noFill/>
        </p:spPr>
        <p:txBody>
          <a:bodyPr wrap="square" rtlCol="0">
            <a:spAutoFit/>
          </a:bodyPr>
          <a:lstStyle/>
          <a:p>
            <a:endParaRPr lang="en-US" sz="4000" dirty="0" smtClean="0">
              <a:solidFill>
                <a:srgbClr val="FF9900"/>
              </a:solidFill>
            </a:endParaRPr>
          </a:p>
          <a:p>
            <a:pPr>
              <a:buFont typeface="Arial" pitchFamily="34" charset="0"/>
              <a:buChar char="•"/>
            </a:pPr>
            <a:r>
              <a:rPr lang="en-US" sz="4000" dirty="0" smtClean="0">
                <a:solidFill>
                  <a:srgbClr val="FF9900"/>
                </a:solidFill>
              </a:rPr>
              <a:t>HALLOWEEN </a:t>
            </a:r>
            <a:r>
              <a:rPr lang="en-US" sz="2800" dirty="0" smtClean="0"/>
              <a:t>(USA y OTROS PAISES)</a:t>
            </a:r>
          </a:p>
          <a:p>
            <a:pPr>
              <a:buFont typeface="Arial" pitchFamily="34" charset="0"/>
              <a:buChar char="•"/>
            </a:pPr>
            <a:r>
              <a:rPr lang="en-US" sz="4000" dirty="0" smtClean="0">
                <a:solidFill>
                  <a:srgbClr val="FF9900"/>
                </a:solidFill>
              </a:rPr>
              <a:t>DIA DE LOS SANTOS </a:t>
            </a:r>
            <a:r>
              <a:rPr lang="en-US" sz="2800" dirty="0" smtClean="0"/>
              <a:t>(CATOLICISMO)</a:t>
            </a:r>
          </a:p>
          <a:p>
            <a:pPr>
              <a:buFont typeface="Arial" pitchFamily="34" charset="0"/>
              <a:buChar char="•"/>
            </a:pPr>
            <a:r>
              <a:rPr lang="en-US" sz="4000" dirty="0" smtClean="0">
                <a:solidFill>
                  <a:srgbClr val="FF9900"/>
                </a:solidFill>
              </a:rPr>
              <a:t>DIA DE LOS MUERTOS </a:t>
            </a:r>
            <a:r>
              <a:rPr lang="en-US" sz="2800" dirty="0" smtClean="0"/>
              <a:t>(MEXICO Y OTROS PAISES)</a:t>
            </a:r>
          </a:p>
          <a:p>
            <a:pPr>
              <a:buFont typeface="Arial" pitchFamily="34" charset="0"/>
              <a:buChar char="•"/>
            </a:pPr>
            <a:r>
              <a:rPr lang="en-US" sz="4000" dirty="0" smtClean="0">
                <a:solidFill>
                  <a:srgbClr val="FF9900"/>
                </a:solidFill>
              </a:rPr>
              <a:t>DIA DE SAMHAIN </a:t>
            </a:r>
            <a:r>
              <a:rPr lang="en-US" sz="2800" dirty="0" smtClean="0"/>
              <a:t>(EL </a:t>
            </a:r>
            <a:r>
              <a:rPr lang="en-US" sz="2800" dirty="0" err="1" smtClean="0"/>
              <a:t>dios</a:t>
            </a:r>
            <a:r>
              <a:rPr lang="en-US" sz="2800" dirty="0" smtClean="0"/>
              <a:t> DE LOS MUERTOS)</a:t>
            </a:r>
          </a:p>
          <a:p>
            <a:pPr>
              <a:buFont typeface="Arial" pitchFamily="34" charset="0"/>
              <a:buChar char="•"/>
            </a:pPr>
            <a:r>
              <a:rPr lang="en-US" sz="4000" dirty="0" smtClean="0">
                <a:solidFill>
                  <a:srgbClr val="FF9900"/>
                </a:solidFill>
              </a:rPr>
              <a:t>DIA DE LAS BRUJAS </a:t>
            </a:r>
            <a:r>
              <a:rPr lang="en-US" sz="2800" dirty="0" smtClean="0"/>
              <a:t>(EN TODO LUGAR DEL MUNDO)</a:t>
            </a:r>
          </a:p>
          <a:p>
            <a:endParaRPr lang="en-US" sz="2800" dirty="0" smtClean="0"/>
          </a:p>
          <a:p>
            <a:r>
              <a:rPr lang="en-US" sz="2800" b="1" dirty="0" smtClean="0">
                <a:solidFill>
                  <a:srgbClr val="FF9900"/>
                </a:solidFill>
              </a:rPr>
              <a:t>CADA VEZ MAS EL SATANISMO TOMA FUERZA EN EL MUNDO</a:t>
            </a:r>
          </a:p>
          <a:p>
            <a:endParaRPr lang="en-US" dirty="0" smtClean="0"/>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905000"/>
          </a:xfrm>
        </p:spPr>
        <p:style>
          <a:lnRef idx="3">
            <a:schemeClr val="lt1"/>
          </a:lnRef>
          <a:fillRef idx="1">
            <a:schemeClr val="dk1"/>
          </a:fillRef>
          <a:effectRef idx="1">
            <a:schemeClr val="dk1"/>
          </a:effectRef>
          <a:fontRef idx="minor">
            <a:schemeClr val="lt1"/>
          </a:fontRef>
        </p:style>
        <p:txBody>
          <a:bodyPr>
            <a:normAutofit fontScale="90000"/>
          </a:bodyPr>
          <a:lstStyle/>
          <a:p>
            <a:r>
              <a:rPr lang="en-US" dirty="0" smtClean="0">
                <a:solidFill>
                  <a:srgbClr val="FF9900"/>
                </a:solidFill>
              </a:rPr>
              <a:t/>
            </a:r>
            <a:br>
              <a:rPr lang="en-US" dirty="0" smtClean="0">
                <a:solidFill>
                  <a:srgbClr val="FF9900"/>
                </a:solidFill>
              </a:rPr>
            </a:br>
            <a:r>
              <a:rPr lang="en-US" b="1" dirty="0" smtClean="0">
                <a:solidFill>
                  <a:srgbClr val="FF0000"/>
                </a:solidFill>
              </a:rPr>
              <a:t>LA ASTUCIA DE SATANAS</a:t>
            </a:r>
            <a:r>
              <a:rPr lang="en-US" b="1" dirty="0" smtClean="0">
                <a:solidFill>
                  <a:srgbClr val="FF9900"/>
                </a:solidFill>
              </a:rPr>
              <a:t/>
            </a:r>
            <a:br>
              <a:rPr lang="en-US" b="1" dirty="0" smtClean="0">
                <a:solidFill>
                  <a:srgbClr val="FF9900"/>
                </a:solidFill>
              </a:rPr>
            </a:br>
            <a:r>
              <a:rPr lang="en-US" b="1" dirty="0" smtClean="0">
                <a:solidFill>
                  <a:srgbClr val="FF9900"/>
                </a:solidFill>
              </a:rPr>
              <a:t>ES HACER CREER A LA GENTE QUE  HALLOWEEN ES UNA FIESTA DIVERTIDA</a:t>
            </a:r>
            <a:r>
              <a:rPr lang="en-US" dirty="0" smtClean="0">
                <a:solidFill>
                  <a:srgbClr val="FF9900"/>
                </a:solidFill>
              </a:rPr>
              <a:t/>
            </a:r>
            <a:br>
              <a:rPr lang="en-US" dirty="0" smtClean="0">
                <a:solidFill>
                  <a:srgbClr val="FF9900"/>
                </a:solidFill>
              </a:rPr>
            </a:br>
            <a:endParaRPr lang="en-US" dirty="0">
              <a:solidFill>
                <a:srgbClr val="FF9900"/>
              </a:solidFill>
            </a:endParaRPr>
          </a:p>
        </p:txBody>
      </p:sp>
      <p:sp>
        <p:nvSpPr>
          <p:cNvPr id="3" name="Subtitle 2"/>
          <p:cNvSpPr>
            <a:spLocks noGrp="1"/>
          </p:cNvSpPr>
          <p:nvPr>
            <p:ph type="subTitle" idx="1"/>
          </p:nvPr>
        </p:nvSpPr>
        <p:spPr>
          <a:xfrm>
            <a:off x="0" y="1905000"/>
            <a:ext cx="9144000" cy="4953000"/>
          </a:xfrm>
          <a:ln>
            <a:solidFill>
              <a:schemeClr val="accent6">
                <a:lumMod val="75000"/>
              </a:schemeClr>
            </a:solidFill>
          </a:ln>
          <a:effectLst>
            <a:glow rad="1397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a:bodyPr>
          <a:lstStyle/>
          <a:p>
            <a:pPr algn="just">
              <a:buFont typeface="Arial" pitchFamily="34" charset="0"/>
              <a:buChar char="•"/>
            </a:pPr>
            <a:r>
              <a:rPr lang="es-SV" dirty="0" smtClean="0">
                <a:solidFill>
                  <a:schemeClr val="tx1"/>
                </a:solidFill>
              </a:rPr>
              <a:t>Puesto que este </a:t>
            </a:r>
            <a:r>
              <a:rPr lang="es-SV" dirty="0">
                <a:solidFill>
                  <a:schemeClr val="tx1"/>
                </a:solidFill>
              </a:rPr>
              <a:t>día es </a:t>
            </a:r>
            <a:r>
              <a:rPr lang="es-SV" dirty="0" smtClean="0">
                <a:solidFill>
                  <a:schemeClr val="tx1"/>
                </a:solidFill>
              </a:rPr>
              <a:t>único, </a:t>
            </a:r>
            <a:r>
              <a:rPr lang="es-SV" dirty="0">
                <a:solidFill>
                  <a:schemeClr val="tx1"/>
                </a:solidFill>
              </a:rPr>
              <a:t>porque aquí es cuando todos niños, jóvenes, adultos, y ancianos pueden disfrazarse  con mascaras de todo tipo; ellos pueden </a:t>
            </a:r>
            <a:r>
              <a:rPr lang="es-SV" dirty="0" smtClean="0">
                <a:solidFill>
                  <a:schemeClr val="tx1"/>
                </a:solidFill>
              </a:rPr>
              <a:t>vestirse de fantasmas, hadas</a:t>
            </a:r>
            <a:r>
              <a:rPr lang="es-SV" dirty="0">
                <a:solidFill>
                  <a:schemeClr val="tx1"/>
                </a:solidFill>
              </a:rPr>
              <a:t>, brujas, duendes, demonios, y </a:t>
            </a:r>
            <a:r>
              <a:rPr lang="es-SV" dirty="0" smtClean="0">
                <a:solidFill>
                  <a:schemeClr val="tx1"/>
                </a:solidFill>
              </a:rPr>
              <a:t>diablos. Los menos ofensivos usan un disfraz de Animales como Conejos, Ratones, Perros, Gatos, de caricaturas y otros de sus actores favoritos del Cine.  </a:t>
            </a:r>
            <a:r>
              <a:rPr lang="es-SV" sz="2800" b="1" u="sng" dirty="0" smtClean="0">
                <a:solidFill>
                  <a:srgbClr val="FF9900"/>
                </a:solidFill>
              </a:rPr>
              <a:t>A CONTINUACION ALGUNOS EJEMPLOS </a:t>
            </a:r>
          </a:p>
          <a:p>
            <a:pPr algn="l"/>
            <a:endParaRPr lang="en-US" dirty="0"/>
          </a:p>
        </p:txBody>
      </p:sp>
      <p:sp>
        <p:nvSpPr>
          <p:cNvPr id="4" name="Down Arrow 3"/>
          <p:cNvSpPr/>
          <p:nvPr/>
        </p:nvSpPr>
        <p:spPr>
          <a:xfrm>
            <a:off x="7772400" y="5410200"/>
            <a:ext cx="990600" cy="1295400"/>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9900"/>
              </a:solidFill>
            </a:endParaRPr>
          </a:p>
        </p:txBody>
      </p:sp>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
          </a:xfrm>
          <a:solidFill>
            <a:srgbClr val="FFC000"/>
          </a:solidFill>
          <a:ln>
            <a:solidFill>
              <a:srgbClr val="FF0000"/>
            </a:solidFill>
          </a:ln>
        </p:spPr>
        <p:txBody>
          <a:bodyPr>
            <a:normAutofit fontScale="90000"/>
          </a:bodyPr>
          <a:lstStyle/>
          <a:p>
            <a:r>
              <a:rPr lang="en-US" dirty="0" smtClean="0"/>
              <a:t>Los </a:t>
            </a:r>
            <a:r>
              <a:rPr lang="en-US" dirty="0" err="1" smtClean="0"/>
              <a:t>Sacrificios</a:t>
            </a:r>
            <a:r>
              <a:rPr lang="en-US" dirty="0" smtClean="0"/>
              <a:t> de Los </a:t>
            </a:r>
            <a:r>
              <a:rPr lang="en-US" dirty="0" err="1" smtClean="0"/>
              <a:t>Disfraces</a:t>
            </a:r>
            <a:r>
              <a:rPr lang="en-US" dirty="0" smtClean="0"/>
              <a:t> </a:t>
            </a:r>
            <a:endParaRPr lang="en-US" dirty="0"/>
          </a:p>
        </p:txBody>
      </p:sp>
      <p:sp>
        <p:nvSpPr>
          <p:cNvPr id="3" name="Subtitle 2"/>
          <p:cNvSpPr>
            <a:spLocks noGrp="1"/>
          </p:cNvSpPr>
          <p:nvPr>
            <p:ph type="subTitle" idx="1"/>
          </p:nvPr>
        </p:nvSpPr>
        <p:spPr>
          <a:xfrm>
            <a:off x="0" y="914400"/>
            <a:ext cx="9144000" cy="5943600"/>
          </a:xfrm>
        </p:spPr>
        <p:txBody>
          <a:bodyPr>
            <a:normAutofit lnSpcReduction="10000"/>
          </a:bodyPr>
          <a:lstStyle/>
          <a:p>
            <a:r>
              <a:rPr lang="es-ES" sz="1800" dirty="0">
                <a:solidFill>
                  <a:schemeClr val="tx1"/>
                </a:solidFill>
              </a:rPr>
              <a:t>¿</a:t>
            </a:r>
            <a:r>
              <a:rPr lang="es-ES" sz="1800" dirty="0">
                <a:solidFill>
                  <a:srgbClr val="FF0000"/>
                </a:solidFill>
              </a:rPr>
              <a:t>Por </a:t>
            </a:r>
            <a:r>
              <a:rPr lang="es-ES" sz="1800" dirty="0" smtClean="0">
                <a:solidFill>
                  <a:srgbClr val="FF0000"/>
                </a:solidFill>
              </a:rPr>
              <a:t>qué la Gente Tiene que usar</a:t>
            </a:r>
            <a:r>
              <a:rPr lang="es-ES" sz="1800" dirty="0">
                <a:solidFill>
                  <a:schemeClr val="tx1"/>
                </a:solidFill>
              </a:rPr>
              <a:t> </a:t>
            </a:r>
            <a:r>
              <a:rPr lang="es-ES" sz="1800" dirty="0" smtClean="0">
                <a:solidFill>
                  <a:srgbClr val="FF0000"/>
                </a:solidFill>
              </a:rPr>
              <a:t>disfrazarse o Mascaras en Halloween</a:t>
            </a:r>
            <a:r>
              <a:rPr lang="es-ES" sz="1800" dirty="0" smtClean="0">
                <a:solidFill>
                  <a:schemeClr val="tx1"/>
                </a:solidFill>
              </a:rPr>
              <a:t>? </a:t>
            </a:r>
          </a:p>
          <a:p>
            <a:r>
              <a:rPr lang="es-ES" sz="1800" dirty="0" smtClean="0">
                <a:solidFill>
                  <a:schemeClr val="tx1"/>
                </a:solidFill>
              </a:rPr>
              <a:t>¿</a:t>
            </a:r>
            <a:r>
              <a:rPr lang="es-ES" sz="1800" dirty="0">
                <a:solidFill>
                  <a:srgbClr val="FF0000"/>
                </a:solidFill>
              </a:rPr>
              <a:t>d</a:t>
            </a:r>
            <a:r>
              <a:rPr lang="es-ES" sz="1800" dirty="0" smtClean="0">
                <a:solidFill>
                  <a:srgbClr val="FF0000"/>
                </a:solidFill>
              </a:rPr>
              <a:t>e </a:t>
            </a:r>
            <a:r>
              <a:rPr lang="es-ES" sz="1800" dirty="0">
                <a:solidFill>
                  <a:srgbClr val="FF0000"/>
                </a:solidFill>
              </a:rPr>
              <a:t>dónde ha surgido esta tradición</a:t>
            </a:r>
            <a:r>
              <a:rPr lang="es-ES" sz="1800" dirty="0" smtClean="0">
                <a:solidFill>
                  <a:schemeClr val="tx1"/>
                </a:solidFill>
              </a:rPr>
              <a:t>?</a:t>
            </a:r>
          </a:p>
          <a:p>
            <a:r>
              <a:rPr lang="es-ES" sz="1800" dirty="0" smtClean="0">
                <a:solidFill>
                  <a:schemeClr val="tx1"/>
                </a:solidFill>
              </a:rPr>
              <a:t> </a:t>
            </a:r>
          </a:p>
          <a:p>
            <a:pPr algn="just"/>
            <a:r>
              <a:rPr lang="es-ES" sz="1800" dirty="0" smtClean="0">
                <a:solidFill>
                  <a:schemeClr val="tx1"/>
                </a:solidFill>
              </a:rPr>
              <a:t>Según </a:t>
            </a:r>
            <a:r>
              <a:rPr lang="es-ES" sz="1800" dirty="0">
                <a:solidFill>
                  <a:schemeClr val="tx1"/>
                </a:solidFill>
              </a:rPr>
              <a:t>la historia, los celtas, impulsores de esta celebración, usaban máscara para huir de los fantasmas. Seguían esta tradición, motivados por el miedo a los espíritus y a la oscuridad</a:t>
            </a:r>
            <a:r>
              <a:rPr lang="es-ES" sz="1800" dirty="0" smtClean="0">
                <a:solidFill>
                  <a:schemeClr val="tx1"/>
                </a:solidFill>
              </a:rPr>
              <a:t>.</a:t>
            </a:r>
          </a:p>
          <a:p>
            <a:pPr algn="just"/>
            <a:endParaRPr lang="es-ES" sz="1800" dirty="0">
              <a:solidFill>
                <a:schemeClr val="tx1"/>
              </a:solidFill>
            </a:endParaRPr>
          </a:p>
          <a:p>
            <a:pPr algn="just" fontAlgn="base"/>
            <a:r>
              <a:rPr lang="es-ES" sz="1800" dirty="0">
                <a:solidFill>
                  <a:schemeClr val="tx1"/>
                </a:solidFill>
              </a:rPr>
              <a:t>La costumbre de disfrazarse para Halloween tiene raíces celtas, más bien anglosajonas. Las noches de invierno de hace cientos de años representaban una amenaza a la gente. Su oscuridad le provocaba mucho miedo porque creían que en la noche </a:t>
            </a:r>
            <a:r>
              <a:rPr lang="es-ES" sz="1800" dirty="0" smtClean="0">
                <a:solidFill>
                  <a:schemeClr val="tx1"/>
                </a:solidFill>
              </a:rPr>
              <a:t>de, </a:t>
            </a:r>
            <a:r>
              <a:rPr lang="es-ES" sz="1800" dirty="0" smtClean="0">
                <a:solidFill>
                  <a:srgbClr val="0033CC"/>
                </a:solidFill>
              </a:rPr>
              <a:t>Todos Los Santos</a:t>
            </a:r>
            <a:r>
              <a:rPr lang="es-ES" sz="1800" dirty="0" smtClean="0">
                <a:solidFill>
                  <a:schemeClr val="tx1"/>
                </a:solidFill>
              </a:rPr>
              <a:t>, </a:t>
            </a:r>
            <a:r>
              <a:rPr lang="es-ES" sz="1800" dirty="0">
                <a:solidFill>
                  <a:schemeClr val="tx1"/>
                </a:solidFill>
              </a:rPr>
              <a:t>los muertos cobraban vida y se convertían en fantasmas, en momias, en brujas, etc. </a:t>
            </a:r>
            <a:endParaRPr lang="es-ES" sz="1800" dirty="0" smtClean="0">
              <a:solidFill>
                <a:schemeClr val="tx1"/>
              </a:solidFill>
            </a:endParaRPr>
          </a:p>
          <a:p>
            <a:pPr algn="just" fontAlgn="base"/>
            <a:endParaRPr lang="es-ES" sz="1800" dirty="0">
              <a:solidFill>
                <a:schemeClr val="tx1"/>
              </a:solidFill>
            </a:endParaRPr>
          </a:p>
          <a:p>
            <a:pPr algn="just" fontAlgn="base"/>
            <a:r>
              <a:rPr lang="es-ES" sz="1800" dirty="0" smtClean="0">
                <a:solidFill>
                  <a:schemeClr val="tx1"/>
                </a:solidFill>
              </a:rPr>
              <a:t>La </a:t>
            </a:r>
            <a:r>
              <a:rPr lang="es-ES" sz="1800" dirty="0">
                <a:solidFill>
                  <a:schemeClr val="tx1"/>
                </a:solidFill>
              </a:rPr>
              <a:t>gente también pensaba </a:t>
            </a:r>
            <a:r>
              <a:rPr lang="es-ES" sz="1800" dirty="0" smtClean="0">
                <a:solidFill>
                  <a:schemeClr val="tx1"/>
                </a:solidFill>
              </a:rPr>
              <a:t>y </a:t>
            </a:r>
            <a:r>
              <a:rPr lang="es-ES" sz="1800" dirty="0">
                <a:solidFill>
                  <a:schemeClr val="tx1"/>
                </a:solidFill>
              </a:rPr>
              <a:t>creían que </a:t>
            </a:r>
            <a:r>
              <a:rPr lang="es-ES" sz="1800" dirty="0" smtClean="0">
                <a:solidFill>
                  <a:schemeClr val="tx1"/>
                </a:solidFill>
              </a:rPr>
              <a:t>disfrazándose o usando mascaras, </a:t>
            </a:r>
            <a:r>
              <a:rPr lang="es-ES" sz="1800" dirty="0">
                <a:solidFill>
                  <a:schemeClr val="tx1"/>
                </a:solidFill>
              </a:rPr>
              <a:t>no serían reconocidos por los </a:t>
            </a:r>
            <a:r>
              <a:rPr lang="es-ES" sz="1800" dirty="0" smtClean="0">
                <a:solidFill>
                  <a:schemeClr val="tx1"/>
                </a:solidFill>
              </a:rPr>
              <a:t>fantasmas o espíritus malos, y que estos los confundirían como uno de ellos. Esta costumbre de disfraces se hizo mas común en los Estados Unidos, como fuente de ganancias.</a:t>
            </a:r>
          </a:p>
          <a:p>
            <a:pPr algn="just" fontAlgn="base"/>
            <a:endParaRPr lang="es-ES" sz="1800" dirty="0">
              <a:solidFill>
                <a:schemeClr val="tx1"/>
              </a:solidFill>
            </a:endParaRPr>
          </a:p>
          <a:p>
            <a:pPr algn="just" fontAlgn="base"/>
            <a:r>
              <a:rPr lang="es-ES" sz="1800" dirty="0" smtClean="0">
                <a:solidFill>
                  <a:schemeClr val="tx1"/>
                </a:solidFill>
              </a:rPr>
              <a:t>Recuerden que Dios nos advierte y nos dice en </a:t>
            </a:r>
            <a:r>
              <a:rPr lang="es-ES" sz="1800" dirty="0" smtClean="0">
                <a:solidFill>
                  <a:srgbClr val="C00000"/>
                </a:solidFill>
              </a:rPr>
              <a:t>Efesios 5:11 </a:t>
            </a:r>
            <a:r>
              <a:rPr lang="es-ES" sz="1800" dirty="0" smtClean="0">
                <a:solidFill>
                  <a:schemeClr val="tx1"/>
                </a:solidFill>
              </a:rPr>
              <a:t>“</a:t>
            </a:r>
            <a:r>
              <a:rPr lang="es-ES" sz="1800" dirty="0" smtClean="0">
                <a:solidFill>
                  <a:srgbClr val="0033CC"/>
                </a:solidFill>
              </a:rPr>
              <a:t>NO PARTICIPEMOS DE LAS OBRAS DE LAS TINIEBLAS, SINO MAS BIEN REPRENDEDLAS</a:t>
            </a:r>
            <a:r>
              <a:rPr lang="es-ES" sz="1800" dirty="0" smtClean="0">
                <a:solidFill>
                  <a:schemeClr val="tx1"/>
                </a:solidFill>
              </a:rPr>
              <a:t>”.</a:t>
            </a:r>
          </a:p>
          <a:p>
            <a:pPr algn="just" fontAlgn="base"/>
            <a:endParaRPr lang="es-ES" sz="1800" dirty="0">
              <a:solidFill>
                <a:schemeClr val="tx1"/>
              </a:solidFill>
            </a:endParaRPr>
          </a:p>
          <a:p>
            <a:pPr algn="just" fontAlgn="base"/>
            <a:r>
              <a:rPr lang="es-ES" sz="1800" dirty="0" smtClean="0">
                <a:solidFill>
                  <a:schemeClr val="tx1"/>
                </a:solidFill>
              </a:rPr>
              <a:t>También se nos dice en </a:t>
            </a:r>
            <a:r>
              <a:rPr lang="es-ES" sz="1800" dirty="0" smtClean="0">
                <a:solidFill>
                  <a:srgbClr val="C00000"/>
                </a:solidFill>
              </a:rPr>
              <a:t>1 </a:t>
            </a:r>
            <a:r>
              <a:rPr lang="es-ES" sz="1800" dirty="0">
                <a:solidFill>
                  <a:srgbClr val="C00000"/>
                </a:solidFill>
              </a:rPr>
              <a:t>Corintios </a:t>
            </a:r>
            <a:r>
              <a:rPr lang="es-ES" sz="1800" dirty="0" smtClean="0">
                <a:solidFill>
                  <a:srgbClr val="C00000"/>
                </a:solidFill>
              </a:rPr>
              <a:t>10:20 </a:t>
            </a:r>
            <a:r>
              <a:rPr lang="es-ES" sz="1800" dirty="0" smtClean="0">
                <a:solidFill>
                  <a:schemeClr val="tx1"/>
                </a:solidFill>
              </a:rPr>
              <a:t>“</a:t>
            </a:r>
            <a:r>
              <a:rPr lang="es-ES" sz="1800" dirty="0" smtClean="0">
                <a:solidFill>
                  <a:srgbClr val="0033CC"/>
                </a:solidFill>
              </a:rPr>
              <a:t>NO QUIERO QUE VOSOTROS OS HAGAIS PARTICIPES CON LOS DEMONIOS</a:t>
            </a:r>
            <a:r>
              <a:rPr lang="es-ES" sz="1800" dirty="0" smtClean="0">
                <a:solidFill>
                  <a:schemeClr val="tx1"/>
                </a:solidFill>
              </a:rPr>
              <a:t>”. De manera que Esta practica esta prohibida por Dios, en su palabra para todo Cristiano hijo de Dios. No Hay Excusa alguna como para participar de ello.</a:t>
            </a:r>
            <a:endParaRPr lang="es-ES" sz="1800" dirty="0">
              <a:solidFill>
                <a:schemeClr val="tx1"/>
              </a:solidFill>
            </a:endParaRPr>
          </a:p>
          <a:p>
            <a:pPr algn="just" fontAlgn="base"/>
            <a:endParaRPr lang="en-US" sz="1800" dirty="0"/>
          </a:p>
        </p:txBody>
      </p:sp>
    </p:spTree>
    <p:extLst>
      <p:ext uri="{BB962C8B-B14F-4D97-AF65-F5344CB8AC3E}">
        <p14:creationId xmlns:p14="http://schemas.microsoft.com/office/powerpoint/2010/main" val="3271555712"/>
      </p:ext>
    </p:extLst>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style>
          <a:lnRef idx="3">
            <a:schemeClr val="lt1"/>
          </a:lnRef>
          <a:fillRef idx="1">
            <a:schemeClr val="dk1"/>
          </a:fillRef>
          <a:effectRef idx="1">
            <a:schemeClr val="dk1"/>
          </a:effectRef>
          <a:fontRef idx="minor">
            <a:schemeClr val="lt1"/>
          </a:fontRef>
        </p:style>
        <p:txBody>
          <a:bodyPr>
            <a:normAutofit/>
          </a:bodyPr>
          <a:lstStyle/>
          <a:p>
            <a:r>
              <a:rPr lang="en-US" sz="6000" b="1" dirty="0" smtClean="0">
                <a:solidFill>
                  <a:srgbClr val="FF9900"/>
                </a:solidFill>
              </a:rPr>
              <a:t>LAS </a:t>
            </a:r>
            <a:r>
              <a:rPr lang="en-US" sz="6000" b="1" dirty="0" smtClean="0">
                <a:solidFill>
                  <a:srgbClr val="FF9900"/>
                </a:solidFill>
              </a:rPr>
              <a:t>MASCARAS DIABOLICAS</a:t>
            </a:r>
            <a:endParaRPr lang="en-US" sz="6000" b="1" dirty="0">
              <a:solidFill>
                <a:srgbClr val="FF9900"/>
              </a:solidFill>
            </a:endParaRPr>
          </a:p>
        </p:txBody>
      </p:sp>
      <p:pic>
        <p:nvPicPr>
          <p:cNvPr id="1026" name="Picture 2" descr="C:\Users\JesusIsGod\Pictures\Fiestas Paganas\Halloween\imagesCAYZ7834.jpg"/>
          <p:cNvPicPr>
            <a:picLocks noChangeAspect="1" noChangeArrowheads="1"/>
          </p:cNvPicPr>
          <p:nvPr/>
        </p:nvPicPr>
        <p:blipFill>
          <a:blip r:embed="rId2" cstate="print"/>
          <a:srcRect/>
          <a:stretch>
            <a:fillRect/>
          </a:stretch>
        </p:blipFill>
        <p:spPr bwMode="auto">
          <a:xfrm>
            <a:off x="0" y="1447800"/>
            <a:ext cx="9144000" cy="5410199"/>
          </a:xfrm>
          <a:prstGeom prst="rect">
            <a:avLst/>
          </a:prstGeom>
          <a:noFill/>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599" y="4724400"/>
            <a:ext cx="3581401" cy="2125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447800"/>
          </a:xfrm>
        </p:spPr>
        <p:style>
          <a:lnRef idx="3">
            <a:schemeClr val="lt1"/>
          </a:lnRef>
          <a:fillRef idx="1">
            <a:schemeClr val="dk1"/>
          </a:fillRef>
          <a:effectRef idx="1">
            <a:schemeClr val="dk1"/>
          </a:effectRef>
          <a:fontRef idx="minor">
            <a:schemeClr val="lt1"/>
          </a:fontRef>
        </p:style>
        <p:txBody>
          <a:bodyPr/>
          <a:lstStyle/>
          <a:p>
            <a:r>
              <a:rPr lang="en-US" b="1" dirty="0" smtClean="0">
                <a:solidFill>
                  <a:srgbClr val="FF9900"/>
                </a:solidFill>
              </a:rPr>
              <a:t>DISFRACES PARA LOS BEBES</a:t>
            </a:r>
            <a:endParaRPr lang="en-US" b="1" dirty="0">
              <a:solidFill>
                <a:srgbClr val="FF9900"/>
              </a:solidFill>
            </a:endParaRPr>
          </a:p>
        </p:txBody>
      </p:sp>
      <p:pic>
        <p:nvPicPr>
          <p:cNvPr id="6" name="Picture 2" descr="C:\Users\JesusIsGod\Pictures\Fiestas Paganas\Halloween\ninos 1.jpg"/>
          <p:cNvPicPr>
            <a:picLocks noChangeAspect="1" noChangeArrowheads="1"/>
          </p:cNvPicPr>
          <p:nvPr/>
        </p:nvPicPr>
        <p:blipFill>
          <a:blip r:embed="rId2" cstate="print"/>
          <a:srcRect/>
          <a:stretch>
            <a:fillRect/>
          </a:stretch>
        </p:blipFill>
        <p:spPr bwMode="auto">
          <a:xfrm>
            <a:off x="0" y="1447800"/>
            <a:ext cx="9144000" cy="54102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esusIsGod\Pictures\Fiestas Paganas\Halloween\ninos2.jpg"/>
          <p:cNvPicPr>
            <a:picLocks noChangeAspect="1" noChangeArrowheads="1"/>
          </p:cNvPicPr>
          <p:nvPr/>
        </p:nvPicPr>
        <p:blipFill>
          <a:blip r:embed="rId2" cstate="print"/>
          <a:srcRect/>
          <a:stretch>
            <a:fillRect/>
          </a:stretch>
        </p:blipFill>
        <p:spPr bwMode="auto">
          <a:xfrm>
            <a:off x="1" y="0"/>
            <a:ext cx="4495799" cy="6858000"/>
          </a:xfrm>
          <a:prstGeom prst="rect">
            <a:avLst/>
          </a:prstGeom>
          <a:noFill/>
        </p:spPr>
      </p:pic>
      <p:pic>
        <p:nvPicPr>
          <p:cNvPr id="7171" name="Picture 3" descr="C:\Users\JesusIsGod\Pictures\Fiestas Paganas\Halloween\nino diablo 1.jpg"/>
          <p:cNvPicPr>
            <a:picLocks noChangeAspect="1" noChangeArrowheads="1"/>
          </p:cNvPicPr>
          <p:nvPr/>
        </p:nvPicPr>
        <p:blipFill>
          <a:blip r:embed="rId3" cstate="print"/>
          <a:srcRect/>
          <a:stretch>
            <a:fillRect/>
          </a:stretch>
        </p:blipFill>
        <p:spPr bwMode="auto">
          <a:xfrm>
            <a:off x="4495800" y="0"/>
            <a:ext cx="4648200" cy="6858000"/>
          </a:xfrm>
          <a:prstGeom prst="rect">
            <a:avLst/>
          </a:prstGeom>
          <a:noFill/>
        </p:spPr>
      </p:pic>
    </p:spTree>
  </p:cSld>
  <p:clrMapOvr>
    <a:masterClrMapping/>
  </p:clrMapOvr>
  <p:transition spd="slow">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1767</Words>
  <Application>Microsoft Office PowerPoint</Application>
  <PresentationFormat>On-screen Show (4:3)</PresentationFormat>
  <Paragraphs>122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HALLOWEEN ES EL TEMA A TRATAR  ESTAREMOS CONTESTANDO LAS SIGUIENTES PREGUNTAS  CUAL ES EL ORIGEN DEL HALLOWEEN? ES HALLOWEEN UNA FIESTA CRISTIANA O SATANICA? PUEDEN LOS CRISTIANOS CELEBRAR ESTA FIESTA?  IDEA PRINCIPAL DE ESTE ESTUDIO DECIR NO A LO QUE ES DE SATANAS NO PARTICIPAR DE LAS OBRAS DE LAS TINIEBLAS  </vt:lpstr>
      <vt:lpstr>PowerPoint Presentation</vt:lpstr>
      <vt:lpstr>PowerPoint Presentation</vt:lpstr>
      <vt:lpstr>ESTA FIESTA ES TAMBIEN CONOCIDA CON OTROS NOMBRES</vt:lpstr>
      <vt:lpstr> LA ASTUCIA DE SATANAS ES HACER CREER A LA GENTE QUE  HALLOWEEN ES UNA FIESTA DIVERTIDA </vt:lpstr>
      <vt:lpstr>Los Sacrificios de Los Disfraces </vt:lpstr>
      <vt:lpstr>LAS MASCARAS DIABOLICAS</vt:lpstr>
      <vt:lpstr>DISFRACES PARA LOS BEBES</vt:lpstr>
      <vt:lpstr>PowerPoint Presentation</vt:lpstr>
      <vt:lpstr> Disfraces Para Los Niños </vt:lpstr>
      <vt:lpstr>PowerPoint Presentation</vt:lpstr>
      <vt:lpstr>DISFRACES PARA ADULTOS</vt:lpstr>
      <vt:lpstr>PowerPoint Presentation</vt:lpstr>
      <vt:lpstr>PowerPoint Presentation</vt:lpstr>
      <vt:lpstr>DISFRACES PARA LOS ANIMALES</vt:lpstr>
      <vt:lpstr>QUE DICE LA BIBLIA DE LOS DISFRACES</vt:lpstr>
      <vt:lpstr>PowerPoint Presentation</vt:lpstr>
      <vt:lpstr>El Origen del Halloween</vt:lpstr>
      <vt:lpstr>Fiesta Pagana Cristianizada </vt:lpstr>
      <vt:lpstr>Las Fechas de Estas Fiestas Paganas</vt:lpstr>
      <vt:lpstr>PowerPoint Presentation</vt:lpstr>
      <vt:lpstr>Los Sacrificios A Satanas</vt:lpstr>
      <vt:lpstr>PowerPoint Presentation</vt:lpstr>
      <vt:lpstr>PowerPoint Presentation</vt:lpstr>
      <vt:lpstr>PowerPoint Presentation</vt:lpstr>
      <vt:lpstr>CRISTIANIZANDO EL PAGANISMO</vt:lpstr>
      <vt:lpstr> PERO QUE DICE LA BIBLIA DE TODO ESTO?? </vt:lpstr>
      <vt:lpstr>A QUIEN SACRIFICAN LOS GENTILES?</vt:lpstr>
      <vt:lpstr>Tenemos Que Cuidar A Nuestro Hermano En La Fe</vt:lpstr>
      <vt:lpstr>No Podemos Participar Con Los Incredulos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HALLOWEEN</dc:title>
  <dc:creator>JesusIsGod</dc:creator>
  <cp:lastModifiedBy>Jme1</cp:lastModifiedBy>
  <cp:revision>201</cp:revision>
  <dcterms:created xsi:type="dcterms:W3CDTF">2011-10-06T20:12:19Z</dcterms:created>
  <dcterms:modified xsi:type="dcterms:W3CDTF">2018-02-10T21:55:07Z</dcterms:modified>
</cp:coreProperties>
</file>